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48"/>
  </p:notesMasterIdLst>
  <p:handoutMasterIdLst>
    <p:handoutMasterId r:id="rId49"/>
  </p:handoutMasterIdLst>
  <p:sldIdLst>
    <p:sldId id="256" r:id="rId2"/>
    <p:sldId id="347" r:id="rId3"/>
    <p:sldId id="346" r:id="rId4"/>
    <p:sldId id="348" r:id="rId5"/>
    <p:sldId id="321" r:id="rId6"/>
    <p:sldId id="329" r:id="rId7"/>
    <p:sldId id="324" r:id="rId8"/>
    <p:sldId id="334" r:id="rId9"/>
    <p:sldId id="357" r:id="rId10"/>
    <p:sldId id="358" r:id="rId11"/>
    <p:sldId id="359" r:id="rId12"/>
    <p:sldId id="360" r:id="rId13"/>
    <p:sldId id="361" r:id="rId14"/>
    <p:sldId id="362" r:id="rId15"/>
    <p:sldId id="364" r:id="rId16"/>
    <p:sldId id="363" r:id="rId17"/>
    <p:sldId id="365" r:id="rId18"/>
    <p:sldId id="366" r:id="rId19"/>
    <p:sldId id="349" r:id="rId20"/>
    <p:sldId id="367" r:id="rId21"/>
    <p:sldId id="368" r:id="rId22"/>
    <p:sldId id="372" r:id="rId23"/>
    <p:sldId id="371" r:id="rId24"/>
    <p:sldId id="373" r:id="rId25"/>
    <p:sldId id="374" r:id="rId26"/>
    <p:sldId id="375" r:id="rId27"/>
    <p:sldId id="388" r:id="rId28"/>
    <p:sldId id="389" r:id="rId29"/>
    <p:sldId id="376" r:id="rId30"/>
    <p:sldId id="325" r:id="rId31"/>
    <p:sldId id="330" r:id="rId32"/>
    <p:sldId id="331" r:id="rId33"/>
    <p:sldId id="332" r:id="rId34"/>
    <p:sldId id="333" r:id="rId35"/>
    <p:sldId id="377" r:id="rId36"/>
    <p:sldId id="356" r:id="rId37"/>
    <p:sldId id="350" r:id="rId38"/>
    <p:sldId id="380" r:id="rId39"/>
    <p:sldId id="378" r:id="rId40"/>
    <p:sldId id="379" r:id="rId41"/>
    <p:sldId id="381" r:id="rId42"/>
    <p:sldId id="382" r:id="rId43"/>
    <p:sldId id="383" r:id="rId44"/>
    <p:sldId id="384" r:id="rId45"/>
    <p:sldId id="385" r:id="rId46"/>
    <p:sldId id="320" r:id="rId4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ambria Math" panose="02040503050406030204" pitchFamily="18" charset="0"/>
      <p:regular r:id="rId54"/>
    </p:embeddedFont>
  </p:embeddedFontLst>
  <p:custDataLst>
    <p:tags r:id="rId55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BB2FF9-0E16-4628-8FA2-44D74F0A08B3}">
  <a:tblStyle styleId="{41BB2FF9-0E16-4628-8FA2-44D74F0A08B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DF0E8"/>
          </a:solidFill>
        </a:fill>
      </a:tcStyle>
    </a:wholeTbl>
    <a:band1H>
      <a:tcTxStyle/>
      <a:tcStyle>
        <a:tcBdr/>
        <a:fill>
          <a:solidFill>
            <a:srgbClr val="FAE0C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AE0CE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DF0E8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/>
        <a:fill>
          <a:solidFill>
            <a:srgbClr val="FDF0E8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68B0DF3-DF48-47E2-A033-28B5F7AF4AA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CEFF4"/>
          </a:solidFill>
        </a:fill>
      </a:tcStyle>
    </a:wholeTbl>
    <a:band1H>
      <a:tcTxStyle/>
      <a:tcStyle>
        <a:tcBdr/>
        <a:fill>
          <a:solidFill>
            <a:srgbClr val="D7DEE9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7DEE9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CEFF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/>
        <a:fill>
          <a:solidFill>
            <a:srgbClr val="ECEFF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931BACC-CBFE-4290-8FF6-89B7174E0812}" styleName="Table_2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6EEF0"/>
          </a:solidFill>
        </a:fill>
      </a:tcStyle>
    </a:wholeTbl>
    <a:band1H>
      <a:tcTxStyle/>
      <a:tcStyle>
        <a:tcBdr/>
        <a:fill>
          <a:solidFill>
            <a:srgbClr val="EEDBE1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EDBE1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6EEF0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/>
        <a:fill>
          <a:solidFill>
            <a:srgbClr val="F6EEF0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C030EB3-7B6D-48EB-B5A0-625C2C104895}" styleName="Table_3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FEDF4"/>
          </a:solidFill>
        </a:fill>
      </a:tcStyle>
    </a:wholeTbl>
    <a:band1H>
      <a:tcTxStyle/>
      <a:tcStyle>
        <a:tcBdr/>
        <a:fill>
          <a:solidFill>
            <a:srgbClr val="DED8E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ED8E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5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5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978B726-2AFE-4137-B943-8604406FCCEC}" styleName="Table_4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DF0E8"/>
          </a:solidFill>
        </a:fill>
      </a:tcStyle>
    </a:wholeTbl>
    <a:band1H>
      <a:tcTxStyle/>
      <a:tcStyle>
        <a:tcBdr/>
        <a:fill>
          <a:solidFill>
            <a:srgbClr val="FAE0C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AE0CE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F493B26-2AFF-4D59-9184-3F119D06EE60}" styleName="Table_5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302" autoAdjust="0"/>
  </p:normalViewPr>
  <p:slideViewPr>
    <p:cSldViewPr snapToGrid="0">
      <p:cViewPr varScale="1">
        <p:scale>
          <a:sx n="91" d="100"/>
          <a:sy n="91" d="100"/>
        </p:scale>
        <p:origin x="810" y="84"/>
      </p:cViewPr>
      <p:guideLst>
        <p:guide orient="horz" pos="162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2684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ABF272-EDFB-406E-AB7B-1252F2A5D30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E87E48-A378-46BD-A28E-44368CE5A44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4AF1B3-D6CB-45CD-A97E-1CD65B8482FB}" type="datetimeFigureOut">
              <a:rPr lang="en-SG" smtClean="0"/>
              <a:t>28/4/2023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5192D-D7C8-44F5-9356-0951875D8B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EBAAEB-F5CE-4E1B-B87C-9217E8078E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30A7B3-F321-4A76-9509-C707CC2137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40916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56a39a364_0_1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gc56a39a364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" name="Google Shape;146;p27">
            <a:extLst>
              <a:ext uri="{FF2B5EF4-FFF2-40B4-BE49-F238E27FC236}">
                <a16:creationId xmlns:a16="http://schemas.microsoft.com/office/drawing/2014/main" id="{85920486-24E9-4B8F-8953-AEAE273FF6C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-41565" y="-106878"/>
            <a:ext cx="9280567" cy="1315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breach.com/convolution-neural-network-deep-learning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mcgill.ca/~wlh/grl_book/files/GRL_Book-Chapter_5-GNNs.pdf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29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39.png"/><Relationship Id="rId18" Type="http://schemas.openxmlformats.org/officeDocument/2006/relationships/image" Target="../media/image52.png"/><Relationship Id="rId3" Type="http://schemas.openxmlformats.org/officeDocument/2006/relationships/image" Target="../media/image34.png"/><Relationship Id="rId7" Type="http://schemas.openxmlformats.org/officeDocument/2006/relationships/image" Target="../media/image44.png"/><Relationship Id="rId12" Type="http://schemas.openxmlformats.org/officeDocument/2006/relationships/image" Target="../media/image51.png"/><Relationship Id="rId17" Type="http://schemas.openxmlformats.org/officeDocument/2006/relationships/hyperlink" Target="https://ieeexplore.ieee.org/document/4773279" TargetMode="External"/><Relationship Id="rId2" Type="http://schemas.openxmlformats.org/officeDocument/2006/relationships/image" Target="../media/image29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50.png"/><Relationship Id="rId5" Type="http://schemas.openxmlformats.org/officeDocument/2006/relationships/image" Target="../media/image36.png"/><Relationship Id="rId15" Type="http://schemas.openxmlformats.org/officeDocument/2006/relationships/image" Target="../media/image41.png"/><Relationship Id="rId10" Type="http://schemas.openxmlformats.org/officeDocument/2006/relationships/image" Target="../media/image47.png"/><Relationship Id="rId4" Type="http://schemas.openxmlformats.org/officeDocument/2006/relationships/image" Target="../media/image49.png"/><Relationship Id="rId9" Type="http://schemas.openxmlformats.org/officeDocument/2006/relationships/image" Target="../media/image46.png"/><Relationship Id="rId1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5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53.png"/><Relationship Id="rId9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44.png"/><Relationship Id="rId12" Type="http://schemas.openxmlformats.org/officeDocument/2006/relationships/image" Target="../media/image55.png"/><Relationship Id="rId2" Type="http://schemas.openxmlformats.org/officeDocument/2006/relationships/image" Target="../media/image29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6.png"/><Relationship Id="rId5" Type="http://schemas.openxmlformats.org/officeDocument/2006/relationships/image" Target="../media/image36.png"/><Relationship Id="rId15" Type="http://schemas.openxmlformats.org/officeDocument/2006/relationships/image" Target="../media/image41.png"/><Relationship Id="rId10" Type="http://schemas.openxmlformats.org/officeDocument/2006/relationships/image" Target="../media/image47.png"/><Relationship Id="rId4" Type="http://schemas.openxmlformats.org/officeDocument/2006/relationships/image" Target="../media/image53.png"/><Relationship Id="rId9" Type="http://schemas.openxmlformats.org/officeDocument/2006/relationships/image" Target="../media/image46.png"/><Relationship Id="rId1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39.png"/><Relationship Id="rId18" Type="http://schemas.openxmlformats.org/officeDocument/2006/relationships/image" Target="../media/image57.png"/><Relationship Id="rId3" Type="http://schemas.openxmlformats.org/officeDocument/2006/relationships/image" Target="../media/image34.png"/><Relationship Id="rId7" Type="http://schemas.openxmlformats.org/officeDocument/2006/relationships/image" Target="../media/image44.png"/><Relationship Id="rId12" Type="http://schemas.openxmlformats.org/officeDocument/2006/relationships/image" Target="../media/image55.png"/><Relationship Id="rId17" Type="http://schemas.openxmlformats.org/officeDocument/2006/relationships/hyperlink" Target="https://arxiv.org/abs/1511.02136" TargetMode="External"/><Relationship Id="rId2" Type="http://schemas.openxmlformats.org/officeDocument/2006/relationships/image" Target="../media/image29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6.png"/><Relationship Id="rId5" Type="http://schemas.openxmlformats.org/officeDocument/2006/relationships/image" Target="../media/image36.png"/><Relationship Id="rId15" Type="http://schemas.openxmlformats.org/officeDocument/2006/relationships/image" Target="../media/image41.png"/><Relationship Id="rId10" Type="http://schemas.openxmlformats.org/officeDocument/2006/relationships/image" Target="../media/image47.png"/><Relationship Id="rId4" Type="http://schemas.openxmlformats.org/officeDocument/2006/relationships/image" Target="../media/image53.png"/><Relationship Id="rId9" Type="http://schemas.openxmlformats.org/officeDocument/2006/relationships/image" Target="../media/image46.png"/><Relationship Id="rId1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6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4.png"/><Relationship Id="rId5" Type="http://schemas.openxmlformats.org/officeDocument/2006/relationships/image" Target="../media/image60.png"/><Relationship Id="rId10" Type="http://schemas.openxmlformats.org/officeDocument/2006/relationships/image" Target="../media/image41.png"/><Relationship Id="rId4" Type="http://schemas.openxmlformats.org/officeDocument/2006/relationships/image" Target="../media/image59.png"/><Relationship Id="rId9" Type="http://schemas.openxmlformats.org/officeDocument/2006/relationships/image" Target="../media/image40.png"/><Relationship Id="rId1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5.png"/><Relationship Id="rId3" Type="http://schemas.openxmlformats.org/officeDocument/2006/relationships/image" Target="../media/image58.png"/><Relationship Id="rId7" Type="http://schemas.openxmlformats.org/officeDocument/2006/relationships/image" Target="../media/image70.png"/><Relationship Id="rId12" Type="http://schemas.openxmlformats.org/officeDocument/2006/relationships/image" Target="../media/image74.png"/><Relationship Id="rId2" Type="http://schemas.openxmlformats.org/officeDocument/2006/relationships/image" Target="../media/image29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42.png"/><Relationship Id="rId5" Type="http://schemas.openxmlformats.org/officeDocument/2006/relationships/image" Target="../media/image68.png"/><Relationship Id="rId15" Type="http://schemas.openxmlformats.org/officeDocument/2006/relationships/hyperlink" Target="https://arxiv.org/pdf/1611.08402.pdf" TargetMode="External"/><Relationship Id="rId10" Type="http://schemas.openxmlformats.org/officeDocument/2006/relationships/image" Target="../media/image73.png"/><Relationship Id="rId4" Type="http://schemas.openxmlformats.org/officeDocument/2006/relationships/image" Target="../media/image59.png"/><Relationship Id="rId9" Type="http://schemas.openxmlformats.org/officeDocument/2006/relationships/image" Target="../media/image72.png"/><Relationship Id="rId1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81.png"/><Relationship Id="rId3" Type="http://schemas.openxmlformats.org/officeDocument/2006/relationships/image" Target="../media/image58.png"/><Relationship Id="rId7" Type="http://schemas.openxmlformats.org/officeDocument/2006/relationships/image" Target="../media/image79.png"/><Relationship Id="rId12" Type="http://schemas.openxmlformats.org/officeDocument/2006/relationships/image" Target="../media/image80.png"/><Relationship Id="rId2" Type="http://schemas.openxmlformats.org/officeDocument/2006/relationships/image" Target="../media/image29.png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42.png"/><Relationship Id="rId5" Type="http://schemas.openxmlformats.org/officeDocument/2006/relationships/image" Target="../media/image68.png"/><Relationship Id="rId15" Type="http://schemas.openxmlformats.org/officeDocument/2006/relationships/image" Target="../media/image83.png"/><Relationship Id="rId10" Type="http://schemas.openxmlformats.org/officeDocument/2006/relationships/image" Target="../media/image73.png"/><Relationship Id="rId4" Type="http://schemas.openxmlformats.org/officeDocument/2006/relationships/image" Target="../media/image59.png"/><Relationship Id="rId9" Type="http://schemas.openxmlformats.org/officeDocument/2006/relationships/image" Target="../media/image72.png"/><Relationship Id="rId14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researchgate.net/publication/308716386_Graph_Based_Convolutional_Neural_Network/figures?lo=1&amp;utm_source=google&amp;utm_medium=organic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://www1.ind.ku.dk/complexLearning/zachary1977.pdf" TargetMode="Externa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www1.ind.ku.dk/complexLearning/zachary1977.pdf" TargetMode="Externa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istill.pub/2021/gnn-intro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eb.stanford.edu/class/cs224w/slides/03-nodeemb.pdf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hyperlink" Target="https://www.kdnuggets.com/2020/11/friendly-introduction-graph-neural-networks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0.png"/><Relationship Id="rId5" Type="http://schemas.openxmlformats.org/officeDocument/2006/relationships/image" Target="../media/image98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neptune.ai/blog/graph-neural-network-and-some-of-gnn-applications" TargetMode="External"/><Relationship Id="rId2" Type="http://schemas.openxmlformats.org/officeDocument/2006/relationships/hyperlink" Target="https://distill.pub/2021/gnn-intro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eb.stanford.edu/class/cs224w/slides/06-GNN1.pdf" TargetMode="External"/><Relationship Id="rId5" Type="http://schemas.openxmlformats.org/officeDocument/2006/relationships/hyperlink" Target="https://www.cs.ubc.ca/~lsigal/532S_2018W2/Lecture18a.pdf" TargetMode="External"/><Relationship Id="rId4" Type="http://schemas.openxmlformats.org/officeDocument/2006/relationships/hyperlink" Target="https://towardsdatascience.com/an-introduction-to-graph-neural-network-gnn-for-analysing-structured-data-afce79f4cfdc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neptune.ai/blog/graph-neural-network-and-some-of-gnn-application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istill.pub/2021/gnn-intro/" TargetMode="External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jonathan-hui.medium.com/applications-of-graph-neural-networks-gnn-d487fd5ed17d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ybCCtNKwzA&amp;ab_channel=Hung-yiLee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youtube.com/watch?v=eybCCtNKwzA&amp;ab_channel=Hung-yiLee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" y="-124063"/>
            <a:ext cx="9144002" cy="329309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 txBox="1"/>
          <p:nvPr/>
        </p:nvSpPr>
        <p:spPr>
          <a:xfrm>
            <a:off x="986118" y="306189"/>
            <a:ext cx="7540500" cy="21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 dirty="0">
                <a:solidFill>
                  <a:srgbClr val="FFFFFF"/>
                </a:solidFill>
                <a:latin typeface="+mj-lt"/>
                <a:ea typeface="Calibri"/>
                <a:cs typeface="Calibri"/>
                <a:sym typeface="Calibri"/>
              </a:rPr>
              <a:t>Machine Learning with Graphs II</a:t>
            </a:r>
            <a:endParaRPr lang="en-SG" sz="1100" dirty="0">
              <a:latin typeface="+mj-lt"/>
            </a:endParaRPr>
          </a:p>
        </p:txBody>
      </p:sp>
      <p:sp>
        <p:nvSpPr>
          <p:cNvPr id="131" name="Google Shape;131;p25"/>
          <p:cNvSpPr txBox="1"/>
          <p:nvPr/>
        </p:nvSpPr>
        <p:spPr>
          <a:xfrm>
            <a:off x="1013012" y="3426614"/>
            <a:ext cx="7504500" cy="14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fr-FR" sz="2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Yeshwant Singh</a:t>
            </a:r>
            <a:endParaRPr lang="fr-FR" sz="1100" dirty="0">
              <a:latin typeface="+mj-l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fr-FR" sz="2100" b="0" i="0" u="sng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yeshwant.singh@ddn.upes.ac.in</a:t>
            </a:r>
            <a:endParaRPr lang="fr-FR" sz="2100" b="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fr-FR" sz="2100" b="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SoCS</a:t>
            </a:r>
            <a:r>
              <a:rPr lang="fr-FR" sz="2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UPES, Dehradun</a:t>
            </a:r>
            <a:endParaRPr lang="fr-FR" sz="1100" dirty="0"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 (CNN) 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D7FDEB4F-27C9-4D21-A26B-014D1AA166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341542"/>
              </p:ext>
            </p:extLst>
          </p:nvPr>
        </p:nvGraphicFramePr>
        <p:xfrm>
          <a:off x="559200" y="1671244"/>
          <a:ext cx="2160000" cy="2160000"/>
        </p:xfrm>
        <a:graphic>
          <a:graphicData uri="http://schemas.openxmlformats.org/drawingml/2006/table">
            <a:tbl>
              <a:tblPr firstRow="1" bandRow="1">
                <a:tableStyleId>{5F493B26-2AFF-4D59-9184-3F119D06EE60}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15684999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3947545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9614366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48614478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3710718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09057886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12009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9579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9141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27381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40952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937412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445ABD0C-FE22-4C3B-B890-44656D61BF77}"/>
              </a:ext>
            </a:extLst>
          </p:cNvPr>
          <p:cNvSpPr txBox="1"/>
          <p:nvPr/>
        </p:nvSpPr>
        <p:spPr>
          <a:xfrm>
            <a:off x="1533600" y="1225688"/>
            <a:ext cx="127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SG" sz="2000" b="0" i="0" dirty="0">
                <a:effectLst/>
                <a:latin typeface="+mj-lt"/>
              </a:rPr>
              <a:t>CNN</a:t>
            </a:r>
            <a:endParaRPr lang="en-SG" sz="1600" dirty="0"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71FE3E-7E8D-4F83-B156-7AACB3996C4C}"/>
              </a:ext>
            </a:extLst>
          </p:cNvPr>
          <p:cNvSpPr/>
          <p:nvPr/>
        </p:nvSpPr>
        <p:spPr>
          <a:xfrm>
            <a:off x="546402" y="1692826"/>
            <a:ext cx="1092798" cy="10541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99FFC5-8574-4A72-84BA-35863D6EBE84}"/>
              </a:ext>
            </a:extLst>
          </p:cNvPr>
          <p:cNvSpPr txBox="1"/>
          <p:nvPr/>
        </p:nvSpPr>
        <p:spPr>
          <a:xfrm>
            <a:off x="2856916" y="2315310"/>
            <a:ext cx="20232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SG" sz="1200" b="0" i="0" dirty="0">
                <a:effectLst/>
                <a:latin typeface="+mj-lt"/>
              </a:rPr>
              <a:t>Convolution </a:t>
            </a:r>
          </a:p>
          <a:p>
            <a:pPr>
              <a:spcAft>
                <a:spcPts val="1200"/>
              </a:spcAft>
            </a:pPr>
            <a:endParaRPr lang="en-SG" sz="1200" dirty="0">
              <a:latin typeface="+mj-lt"/>
            </a:endParaRPr>
          </a:p>
          <a:p>
            <a:pPr>
              <a:spcAft>
                <a:spcPts val="1200"/>
              </a:spcAft>
            </a:pPr>
            <a:r>
              <a:rPr lang="en-SG" sz="1200" dirty="0">
                <a:latin typeface="+mj-lt"/>
              </a:rPr>
              <a:t>3x3 kernel</a:t>
            </a:r>
          </a:p>
          <a:p>
            <a:pPr>
              <a:spcAft>
                <a:spcPts val="1200"/>
              </a:spcAft>
            </a:pPr>
            <a:endParaRPr lang="en-SG" sz="1200" dirty="0">
              <a:latin typeface="+mj-lt"/>
            </a:endParaRPr>
          </a:p>
        </p:txBody>
      </p:sp>
      <p:graphicFrame>
        <p:nvGraphicFramePr>
          <p:cNvPr id="44" name="Table 6">
            <a:extLst>
              <a:ext uri="{FF2B5EF4-FFF2-40B4-BE49-F238E27FC236}">
                <a16:creationId xmlns:a16="http://schemas.microsoft.com/office/drawing/2014/main" id="{7B94DC94-9A5C-4097-84D7-9ABF221B81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940934"/>
              </p:ext>
            </p:extLst>
          </p:nvPr>
        </p:nvGraphicFramePr>
        <p:xfrm>
          <a:off x="5786400" y="1931969"/>
          <a:ext cx="1440000" cy="1440000"/>
        </p:xfrm>
        <a:graphic>
          <a:graphicData uri="http://schemas.openxmlformats.org/drawingml/2006/table">
            <a:tbl>
              <a:tblPr firstRow="1" bandRow="1">
                <a:tableStyleId>{5F493B26-2AFF-4D59-9184-3F119D06EE60}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15684999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3947545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9614366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48614478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12009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9579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9141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2738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AD973B8-8642-48D3-9ABF-84B45F00EACA}"/>
                  </a:ext>
                </a:extLst>
              </p:cNvPr>
              <p:cNvSpPr txBox="1"/>
              <p:nvPr/>
            </p:nvSpPr>
            <p:spPr>
              <a:xfrm>
                <a:off x="3868516" y="2888550"/>
                <a:ext cx="1074590" cy="568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SG" dirty="0">
                    <a:solidFill>
                      <a:srgbClr val="0070C0"/>
                    </a:solidFill>
                  </a:rPr>
                  <a:t>W=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G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SG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SG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SG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SG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SG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SG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SG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SG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SG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SG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SG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AD973B8-8642-48D3-9ABF-84B45F00E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516" y="2888550"/>
                <a:ext cx="1074590" cy="568361"/>
              </a:xfrm>
              <a:prstGeom prst="rect">
                <a:avLst/>
              </a:prstGeom>
              <a:blipFill>
                <a:blip r:embed="rId2"/>
                <a:stretch>
                  <a:fillRect l="-10227" b="-107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Right 17">
            <a:extLst>
              <a:ext uri="{FF2B5EF4-FFF2-40B4-BE49-F238E27FC236}">
                <a16:creationId xmlns:a16="http://schemas.microsoft.com/office/drawing/2014/main" id="{E9AD67B5-7CB5-4F3C-88EF-0A17CE005F70}"/>
              </a:ext>
            </a:extLst>
          </p:cNvPr>
          <p:cNvSpPr/>
          <p:nvPr/>
        </p:nvSpPr>
        <p:spPr>
          <a:xfrm>
            <a:off x="1639200" y="1915200"/>
            <a:ext cx="4106400" cy="400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3C94BC7-4717-4F06-932D-86AD5BB9B92D}"/>
                  </a:ext>
                </a:extLst>
              </p:cNvPr>
              <p:cNvSpPr txBox="1"/>
              <p:nvPr/>
            </p:nvSpPr>
            <p:spPr>
              <a:xfrm>
                <a:off x="3450538" y="1371213"/>
                <a:ext cx="2084673" cy="5697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G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SG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SG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SG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SG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SG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SG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SG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SG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SG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SG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SG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["/>
                        <m:endChr m:val="]"/>
                        <m:ctrlPr>
                          <a:rPr lang="en-SG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SG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SG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SG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SG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SG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SG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SG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SG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SG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SG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SG" dirty="0">
                    <a:solidFill>
                      <a:srgbClr val="0070C0"/>
                    </a:solidFill>
                  </a:rPr>
                  <a:t> </a:t>
                </a:r>
                <a:r>
                  <a:rPr lang="en-SG" dirty="0">
                    <a:solidFill>
                      <a:schemeClr val="tx1"/>
                    </a:solidFill>
                  </a:rPr>
                  <a:t>= 4</a:t>
                </a:r>
                <a:r>
                  <a:rPr lang="en-SG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3C94BC7-4717-4F06-932D-86AD5BB9B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538" y="1371213"/>
                <a:ext cx="2084673" cy="569771"/>
              </a:xfrm>
              <a:prstGeom prst="rect">
                <a:avLst/>
              </a:prstGeom>
              <a:blipFill>
                <a:blip r:embed="rId3"/>
                <a:stretch>
                  <a:fillRect r="-1754" b="-107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28DBC867-A06E-49BC-9163-57358332B4DD}"/>
              </a:ext>
            </a:extLst>
          </p:cNvPr>
          <p:cNvSpPr txBox="1"/>
          <p:nvPr/>
        </p:nvSpPr>
        <p:spPr>
          <a:xfrm>
            <a:off x="1101800" y="4053618"/>
            <a:ext cx="127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SG" sz="2000" b="0" i="0" dirty="0">
                <a:effectLst/>
                <a:latin typeface="+mj-lt"/>
              </a:rPr>
              <a:t>Layer </a:t>
            </a:r>
            <a:r>
              <a:rPr lang="en-SG" sz="2000" b="0" i="0" dirty="0" err="1">
                <a:effectLst/>
                <a:latin typeface="+mj-lt"/>
              </a:rPr>
              <a:t>i</a:t>
            </a:r>
            <a:endParaRPr lang="en-SG" sz="1600" dirty="0">
              <a:latin typeface="+mj-lt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80AF735-8BF9-47B0-88EB-C0101BA25F43}"/>
              </a:ext>
            </a:extLst>
          </p:cNvPr>
          <p:cNvSpPr txBox="1"/>
          <p:nvPr/>
        </p:nvSpPr>
        <p:spPr>
          <a:xfrm>
            <a:off x="5955115" y="4053618"/>
            <a:ext cx="127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SG" sz="2000" b="0" i="0" dirty="0">
                <a:effectLst/>
                <a:latin typeface="+mj-lt"/>
              </a:rPr>
              <a:t>Layer i+1</a:t>
            </a:r>
            <a:endParaRPr lang="en-SG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1965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D7FDEB4F-27C9-4D21-A26B-014D1AA166F4}"/>
              </a:ext>
            </a:extLst>
          </p:cNvPr>
          <p:cNvGraphicFramePr>
            <a:graphicFrameLocks noGrp="1"/>
          </p:cNvGraphicFramePr>
          <p:nvPr/>
        </p:nvGraphicFramePr>
        <p:xfrm>
          <a:off x="559200" y="1671244"/>
          <a:ext cx="2160000" cy="2160000"/>
        </p:xfrm>
        <a:graphic>
          <a:graphicData uri="http://schemas.openxmlformats.org/drawingml/2006/table">
            <a:tbl>
              <a:tblPr firstRow="1" bandRow="1">
                <a:tableStyleId>{5F493B26-2AFF-4D59-9184-3F119D06EE60}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15684999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3947545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9614366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48614478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3710718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09057886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12009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9579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9141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27381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40952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937412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445ABD0C-FE22-4C3B-B890-44656D61BF77}"/>
              </a:ext>
            </a:extLst>
          </p:cNvPr>
          <p:cNvSpPr txBox="1"/>
          <p:nvPr/>
        </p:nvSpPr>
        <p:spPr>
          <a:xfrm>
            <a:off x="1533600" y="1225688"/>
            <a:ext cx="127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SG" sz="2000" b="0" i="0" dirty="0">
                <a:effectLst/>
                <a:latin typeface="+mj-lt"/>
              </a:rPr>
              <a:t>CNN</a:t>
            </a:r>
            <a:endParaRPr lang="en-SG" sz="1600" dirty="0"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71FE3E-7E8D-4F83-B156-7AACB3996C4C}"/>
              </a:ext>
            </a:extLst>
          </p:cNvPr>
          <p:cNvSpPr/>
          <p:nvPr/>
        </p:nvSpPr>
        <p:spPr>
          <a:xfrm>
            <a:off x="908450" y="1692826"/>
            <a:ext cx="1092798" cy="10541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99FFC5-8574-4A72-84BA-35863D6EBE84}"/>
              </a:ext>
            </a:extLst>
          </p:cNvPr>
          <p:cNvSpPr txBox="1"/>
          <p:nvPr/>
        </p:nvSpPr>
        <p:spPr>
          <a:xfrm>
            <a:off x="2856916" y="2315310"/>
            <a:ext cx="20232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SG" sz="1200" b="0" i="0" dirty="0">
                <a:effectLst/>
                <a:latin typeface="+mj-lt"/>
              </a:rPr>
              <a:t>Convolution </a:t>
            </a:r>
          </a:p>
          <a:p>
            <a:pPr>
              <a:spcAft>
                <a:spcPts val="1200"/>
              </a:spcAft>
            </a:pPr>
            <a:endParaRPr lang="en-SG" sz="1200" dirty="0">
              <a:latin typeface="+mj-lt"/>
            </a:endParaRPr>
          </a:p>
          <a:p>
            <a:pPr>
              <a:spcAft>
                <a:spcPts val="1200"/>
              </a:spcAft>
            </a:pPr>
            <a:r>
              <a:rPr lang="en-SG" sz="1200" dirty="0">
                <a:latin typeface="+mj-lt"/>
              </a:rPr>
              <a:t>3x3 kernel</a:t>
            </a:r>
          </a:p>
          <a:p>
            <a:pPr>
              <a:spcAft>
                <a:spcPts val="1200"/>
              </a:spcAft>
            </a:pPr>
            <a:endParaRPr lang="en-SG" sz="1200" dirty="0">
              <a:latin typeface="+mj-lt"/>
            </a:endParaRPr>
          </a:p>
        </p:txBody>
      </p:sp>
      <p:graphicFrame>
        <p:nvGraphicFramePr>
          <p:cNvPr id="44" name="Table 6">
            <a:extLst>
              <a:ext uri="{FF2B5EF4-FFF2-40B4-BE49-F238E27FC236}">
                <a16:creationId xmlns:a16="http://schemas.microsoft.com/office/drawing/2014/main" id="{7B94DC94-9A5C-4097-84D7-9ABF221B81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273603"/>
              </p:ext>
            </p:extLst>
          </p:nvPr>
        </p:nvGraphicFramePr>
        <p:xfrm>
          <a:off x="5786400" y="1931969"/>
          <a:ext cx="1440000" cy="1440000"/>
        </p:xfrm>
        <a:graphic>
          <a:graphicData uri="http://schemas.openxmlformats.org/drawingml/2006/table">
            <a:tbl>
              <a:tblPr firstRow="1" bandRow="1">
                <a:tableStyleId>{5F493B26-2AFF-4D59-9184-3F119D06EE60}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15684999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3947545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9614366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48614478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12009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9579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9141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2738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AD973B8-8642-48D3-9ABF-84B45F00EACA}"/>
                  </a:ext>
                </a:extLst>
              </p:cNvPr>
              <p:cNvSpPr txBox="1"/>
              <p:nvPr/>
            </p:nvSpPr>
            <p:spPr>
              <a:xfrm>
                <a:off x="3868516" y="2888550"/>
                <a:ext cx="1074590" cy="568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SG" dirty="0">
                    <a:solidFill>
                      <a:srgbClr val="0070C0"/>
                    </a:solidFill>
                  </a:rPr>
                  <a:t>W=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G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SG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SG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SG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SG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SG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SG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SG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SG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SG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SG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SG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AD973B8-8642-48D3-9ABF-84B45F00E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516" y="2888550"/>
                <a:ext cx="1074590" cy="568361"/>
              </a:xfrm>
              <a:prstGeom prst="rect">
                <a:avLst/>
              </a:prstGeom>
              <a:blipFill>
                <a:blip r:embed="rId2"/>
                <a:stretch>
                  <a:fillRect l="-10227" b="-107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Right 17">
            <a:extLst>
              <a:ext uri="{FF2B5EF4-FFF2-40B4-BE49-F238E27FC236}">
                <a16:creationId xmlns:a16="http://schemas.microsoft.com/office/drawing/2014/main" id="{E9AD67B5-7CB5-4F3C-88EF-0A17CE005F70}"/>
              </a:ext>
            </a:extLst>
          </p:cNvPr>
          <p:cNvSpPr/>
          <p:nvPr/>
        </p:nvSpPr>
        <p:spPr>
          <a:xfrm>
            <a:off x="2001248" y="1915200"/>
            <a:ext cx="4106400" cy="400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3C94BC7-4717-4F06-932D-86AD5BB9B92D}"/>
                  </a:ext>
                </a:extLst>
              </p:cNvPr>
              <p:cNvSpPr txBox="1"/>
              <p:nvPr/>
            </p:nvSpPr>
            <p:spPr>
              <a:xfrm>
                <a:off x="3450538" y="1371213"/>
                <a:ext cx="2150397" cy="58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G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SG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SG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SG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SG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SG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SG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SG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SG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SG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SG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SG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["/>
                        <m:endChr m:val="]"/>
                        <m:ctrlPr>
                          <a:rPr lang="en-SG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SG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SG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SG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SG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SG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SG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SG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SG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SG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SG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SG" dirty="0">
                    <a:solidFill>
                      <a:srgbClr val="0070C0"/>
                    </a:solidFill>
                  </a:rPr>
                  <a:t> </a:t>
                </a:r>
                <a:r>
                  <a:rPr lang="en-SG" dirty="0">
                    <a:solidFill>
                      <a:schemeClr val="tx1"/>
                    </a:solidFill>
                  </a:rPr>
                  <a:t>= 4</a:t>
                </a:r>
                <a:r>
                  <a:rPr lang="en-SG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3C94BC7-4717-4F06-932D-86AD5BB9B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538" y="1371213"/>
                <a:ext cx="2150397" cy="5883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FA97958-A620-4D04-A8BB-859703C87341}"/>
              </a:ext>
            </a:extLst>
          </p:cNvPr>
          <p:cNvSpPr txBox="1"/>
          <p:nvPr/>
        </p:nvSpPr>
        <p:spPr>
          <a:xfrm>
            <a:off x="1101800" y="4053618"/>
            <a:ext cx="127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SG" sz="2000" b="0" i="0" dirty="0">
                <a:effectLst/>
                <a:latin typeface="+mj-lt"/>
              </a:rPr>
              <a:t>Layer </a:t>
            </a:r>
            <a:r>
              <a:rPr lang="en-SG" sz="2000" b="0" i="0" dirty="0" err="1">
                <a:effectLst/>
                <a:latin typeface="+mj-lt"/>
              </a:rPr>
              <a:t>i</a:t>
            </a:r>
            <a:endParaRPr lang="en-SG" sz="16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4A304F-236D-4B24-9D27-040098C3D5D3}"/>
              </a:ext>
            </a:extLst>
          </p:cNvPr>
          <p:cNvSpPr txBox="1"/>
          <p:nvPr/>
        </p:nvSpPr>
        <p:spPr>
          <a:xfrm>
            <a:off x="5955115" y="4053618"/>
            <a:ext cx="127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SG" sz="2000" b="0" i="0" dirty="0">
                <a:effectLst/>
                <a:latin typeface="+mj-lt"/>
              </a:rPr>
              <a:t>Layer i+1</a:t>
            </a:r>
            <a:endParaRPr lang="en-SG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989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D7FDEB4F-27C9-4D21-A26B-014D1AA166F4}"/>
              </a:ext>
            </a:extLst>
          </p:cNvPr>
          <p:cNvGraphicFramePr>
            <a:graphicFrameLocks noGrp="1"/>
          </p:cNvGraphicFramePr>
          <p:nvPr/>
        </p:nvGraphicFramePr>
        <p:xfrm>
          <a:off x="559200" y="1671244"/>
          <a:ext cx="2160000" cy="2160000"/>
        </p:xfrm>
        <a:graphic>
          <a:graphicData uri="http://schemas.openxmlformats.org/drawingml/2006/table">
            <a:tbl>
              <a:tblPr firstRow="1" bandRow="1">
                <a:tableStyleId>{5F493B26-2AFF-4D59-9184-3F119D06EE60}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15684999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3947545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9614366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48614478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3710718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09057886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12009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9579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9141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27381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40952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937412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445ABD0C-FE22-4C3B-B890-44656D61BF77}"/>
              </a:ext>
            </a:extLst>
          </p:cNvPr>
          <p:cNvSpPr txBox="1"/>
          <p:nvPr/>
        </p:nvSpPr>
        <p:spPr>
          <a:xfrm>
            <a:off x="1533600" y="1225688"/>
            <a:ext cx="127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SG" sz="2000" b="0" i="0" dirty="0">
                <a:effectLst/>
                <a:latin typeface="+mj-lt"/>
              </a:rPr>
              <a:t>CNN</a:t>
            </a:r>
            <a:endParaRPr lang="en-SG" sz="1600" dirty="0"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71FE3E-7E8D-4F83-B156-7AACB3996C4C}"/>
              </a:ext>
            </a:extLst>
          </p:cNvPr>
          <p:cNvSpPr/>
          <p:nvPr/>
        </p:nvSpPr>
        <p:spPr>
          <a:xfrm>
            <a:off x="1282850" y="1692826"/>
            <a:ext cx="1092798" cy="10541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99FFC5-8574-4A72-84BA-35863D6EBE84}"/>
              </a:ext>
            </a:extLst>
          </p:cNvPr>
          <p:cNvSpPr txBox="1"/>
          <p:nvPr/>
        </p:nvSpPr>
        <p:spPr>
          <a:xfrm>
            <a:off x="2856916" y="2315310"/>
            <a:ext cx="20232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SG" sz="1200" b="0" i="0" dirty="0">
                <a:effectLst/>
                <a:latin typeface="+mj-lt"/>
              </a:rPr>
              <a:t>Convolution </a:t>
            </a:r>
          </a:p>
          <a:p>
            <a:pPr>
              <a:spcAft>
                <a:spcPts val="1200"/>
              </a:spcAft>
            </a:pPr>
            <a:endParaRPr lang="en-SG" sz="1200" dirty="0">
              <a:latin typeface="+mj-lt"/>
            </a:endParaRPr>
          </a:p>
          <a:p>
            <a:pPr>
              <a:spcAft>
                <a:spcPts val="1200"/>
              </a:spcAft>
            </a:pPr>
            <a:r>
              <a:rPr lang="en-SG" sz="1200" dirty="0">
                <a:latin typeface="+mj-lt"/>
              </a:rPr>
              <a:t>3x3 kernel</a:t>
            </a:r>
          </a:p>
          <a:p>
            <a:pPr>
              <a:spcAft>
                <a:spcPts val="1200"/>
              </a:spcAft>
            </a:pPr>
            <a:endParaRPr lang="en-SG" sz="1200" dirty="0">
              <a:latin typeface="+mj-lt"/>
            </a:endParaRPr>
          </a:p>
        </p:txBody>
      </p:sp>
      <p:graphicFrame>
        <p:nvGraphicFramePr>
          <p:cNvPr id="44" name="Table 6">
            <a:extLst>
              <a:ext uri="{FF2B5EF4-FFF2-40B4-BE49-F238E27FC236}">
                <a16:creationId xmlns:a16="http://schemas.microsoft.com/office/drawing/2014/main" id="{7B94DC94-9A5C-4097-84D7-9ABF221B81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992862"/>
              </p:ext>
            </p:extLst>
          </p:nvPr>
        </p:nvGraphicFramePr>
        <p:xfrm>
          <a:off x="5786400" y="1931969"/>
          <a:ext cx="1440000" cy="1440000"/>
        </p:xfrm>
        <a:graphic>
          <a:graphicData uri="http://schemas.openxmlformats.org/drawingml/2006/table">
            <a:tbl>
              <a:tblPr firstRow="1" bandRow="1">
                <a:tableStyleId>{5F493B26-2AFF-4D59-9184-3F119D06EE60}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15684999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3947545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9614366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48614478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12009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9579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9141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2738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AD973B8-8642-48D3-9ABF-84B45F00EACA}"/>
                  </a:ext>
                </a:extLst>
              </p:cNvPr>
              <p:cNvSpPr txBox="1"/>
              <p:nvPr/>
            </p:nvSpPr>
            <p:spPr>
              <a:xfrm>
                <a:off x="3868516" y="2888550"/>
                <a:ext cx="1074590" cy="568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SG" dirty="0">
                    <a:solidFill>
                      <a:srgbClr val="0070C0"/>
                    </a:solidFill>
                  </a:rPr>
                  <a:t>W=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G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SG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SG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SG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SG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SG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SG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SG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SG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SG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SG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SG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AD973B8-8642-48D3-9ABF-84B45F00E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516" y="2888550"/>
                <a:ext cx="1074590" cy="568361"/>
              </a:xfrm>
              <a:prstGeom prst="rect">
                <a:avLst/>
              </a:prstGeom>
              <a:blipFill>
                <a:blip r:embed="rId2"/>
                <a:stretch>
                  <a:fillRect l="-10227" b="-107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Right 17">
            <a:extLst>
              <a:ext uri="{FF2B5EF4-FFF2-40B4-BE49-F238E27FC236}">
                <a16:creationId xmlns:a16="http://schemas.microsoft.com/office/drawing/2014/main" id="{E9AD67B5-7CB5-4F3C-88EF-0A17CE005F70}"/>
              </a:ext>
            </a:extLst>
          </p:cNvPr>
          <p:cNvSpPr/>
          <p:nvPr/>
        </p:nvSpPr>
        <p:spPr>
          <a:xfrm>
            <a:off x="2375648" y="1915200"/>
            <a:ext cx="4106400" cy="400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3C94BC7-4717-4F06-932D-86AD5BB9B92D}"/>
                  </a:ext>
                </a:extLst>
              </p:cNvPr>
              <p:cNvSpPr txBox="1"/>
              <p:nvPr/>
            </p:nvSpPr>
            <p:spPr>
              <a:xfrm>
                <a:off x="3450538" y="1371213"/>
                <a:ext cx="2150397" cy="58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G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SG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SG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SG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SG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SG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SG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SG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SG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SG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SG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SG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["/>
                        <m:endChr m:val="]"/>
                        <m:ctrlPr>
                          <a:rPr lang="en-SG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SG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SG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SG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SG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SG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SG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SG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SG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SG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SG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SG" dirty="0">
                    <a:solidFill>
                      <a:srgbClr val="0070C0"/>
                    </a:solidFill>
                  </a:rPr>
                  <a:t> </a:t>
                </a:r>
                <a:r>
                  <a:rPr lang="en-SG" dirty="0">
                    <a:solidFill>
                      <a:schemeClr val="tx1"/>
                    </a:solidFill>
                  </a:rPr>
                  <a:t>= 4</a:t>
                </a:r>
                <a:r>
                  <a:rPr lang="en-SG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3C94BC7-4717-4F06-932D-86AD5BB9B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538" y="1371213"/>
                <a:ext cx="2150397" cy="5883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FD3432A-71D3-4EAA-8754-FC57291E034F}"/>
              </a:ext>
            </a:extLst>
          </p:cNvPr>
          <p:cNvSpPr txBox="1"/>
          <p:nvPr/>
        </p:nvSpPr>
        <p:spPr>
          <a:xfrm>
            <a:off x="1101800" y="4053618"/>
            <a:ext cx="127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SG" sz="2000" b="0" i="0" dirty="0">
                <a:effectLst/>
                <a:latin typeface="+mj-lt"/>
              </a:rPr>
              <a:t>Layer </a:t>
            </a:r>
            <a:r>
              <a:rPr lang="en-SG" sz="2000" b="0" i="0" dirty="0" err="1">
                <a:effectLst/>
                <a:latin typeface="+mj-lt"/>
              </a:rPr>
              <a:t>i</a:t>
            </a:r>
            <a:endParaRPr lang="en-SG" sz="16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2DC2F5-BEF9-41DA-A2E1-B308645A0771}"/>
              </a:ext>
            </a:extLst>
          </p:cNvPr>
          <p:cNvSpPr txBox="1"/>
          <p:nvPr/>
        </p:nvSpPr>
        <p:spPr>
          <a:xfrm>
            <a:off x="5955115" y="4053618"/>
            <a:ext cx="127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SG" sz="2000" b="0" i="0" dirty="0">
                <a:effectLst/>
                <a:latin typeface="+mj-lt"/>
              </a:rPr>
              <a:t>Layer i+1</a:t>
            </a:r>
            <a:endParaRPr lang="en-SG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5041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D7FDEB4F-27C9-4D21-A26B-014D1AA166F4}"/>
              </a:ext>
            </a:extLst>
          </p:cNvPr>
          <p:cNvGraphicFramePr>
            <a:graphicFrameLocks noGrp="1"/>
          </p:cNvGraphicFramePr>
          <p:nvPr/>
        </p:nvGraphicFramePr>
        <p:xfrm>
          <a:off x="559200" y="1671244"/>
          <a:ext cx="2160000" cy="2160000"/>
        </p:xfrm>
        <a:graphic>
          <a:graphicData uri="http://schemas.openxmlformats.org/drawingml/2006/table">
            <a:tbl>
              <a:tblPr firstRow="1" bandRow="1">
                <a:tableStyleId>{5F493B26-2AFF-4D59-9184-3F119D06EE60}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15684999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3947545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9614366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48614478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3710718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09057886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12009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9579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9141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27381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40952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937412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445ABD0C-FE22-4C3B-B890-44656D61BF77}"/>
              </a:ext>
            </a:extLst>
          </p:cNvPr>
          <p:cNvSpPr txBox="1"/>
          <p:nvPr/>
        </p:nvSpPr>
        <p:spPr>
          <a:xfrm>
            <a:off x="1533600" y="1225688"/>
            <a:ext cx="127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SG" sz="2000" b="0" i="0" dirty="0">
                <a:effectLst/>
                <a:latin typeface="+mj-lt"/>
              </a:rPr>
              <a:t>CNN</a:t>
            </a:r>
            <a:endParaRPr lang="en-SG" sz="1600" dirty="0"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71FE3E-7E8D-4F83-B156-7AACB3996C4C}"/>
              </a:ext>
            </a:extLst>
          </p:cNvPr>
          <p:cNvSpPr/>
          <p:nvPr/>
        </p:nvSpPr>
        <p:spPr>
          <a:xfrm>
            <a:off x="1653201" y="1692826"/>
            <a:ext cx="1092798" cy="10541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99FFC5-8574-4A72-84BA-35863D6EBE84}"/>
              </a:ext>
            </a:extLst>
          </p:cNvPr>
          <p:cNvSpPr txBox="1"/>
          <p:nvPr/>
        </p:nvSpPr>
        <p:spPr>
          <a:xfrm>
            <a:off x="2856916" y="2315310"/>
            <a:ext cx="20232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SG" sz="1200" b="0" i="0" dirty="0">
                <a:effectLst/>
                <a:latin typeface="+mj-lt"/>
              </a:rPr>
              <a:t>Convolution </a:t>
            </a:r>
          </a:p>
          <a:p>
            <a:pPr>
              <a:spcAft>
                <a:spcPts val="1200"/>
              </a:spcAft>
            </a:pPr>
            <a:endParaRPr lang="en-SG" sz="1200" dirty="0">
              <a:latin typeface="+mj-lt"/>
            </a:endParaRPr>
          </a:p>
          <a:p>
            <a:pPr>
              <a:spcAft>
                <a:spcPts val="1200"/>
              </a:spcAft>
            </a:pPr>
            <a:r>
              <a:rPr lang="en-SG" sz="1200" dirty="0">
                <a:latin typeface="+mj-lt"/>
              </a:rPr>
              <a:t>3x3 kernel</a:t>
            </a:r>
          </a:p>
          <a:p>
            <a:pPr>
              <a:spcAft>
                <a:spcPts val="1200"/>
              </a:spcAft>
            </a:pPr>
            <a:endParaRPr lang="en-SG" sz="1200" dirty="0">
              <a:latin typeface="+mj-lt"/>
            </a:endParaRPr>
          </a:p>
        </p:txBody>
      </p:sp>
      <p:graphicFrame>
        <p:nvGraphicFramePr>
          <p:cNvPr id="44" name="Table 6">
            <a:extLst>
              <a:ext uri="{FF2B5EF4-FFF2-40B4-BE49-F238E27FC236}">
                <a16:creationId xmlns:a16="http://schemas.microsoft.com/office/drawing/2014/main" id="{7B94DC94-9A5C-4097-84D7-9ABF221B81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88532"/>
              </p:ext>
            </p:extLst>
          </p:nvPr>
        </p:nvGraphicFramePr>
        <p:xfrm>
          <a:off x="5786400" y="1931969"/>
          <a:ext cx="1440000" cy="1440000"/>
        </p:xfrm>
        <a:graphic>
          <a:graphicData uri="http://schemas.openxmlformats.org/drawingml/2006/table">
            <a:tbl>
              <a:tblPr firstRow="1" bandRow="1">
                <a:tableStyleId>{5F493B26-2AFF-4D59-9184-3F119D06EE60}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15684999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3947545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9614366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48614478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12009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9579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9141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2738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AD973B8-8642-48D3-9ABF-84B45F00EACA}"/>
                  </a:ext>
                </a:extLst>
              </p:cNvPr>
              <p:cNvSpPr txBox="1"/>
              <p:nvPr/>
            </p:nvSpPr>
            <p:spPr>
              <a:xfrm>
                <a:off x="3868516" y="2888550"/>
                <a:ext cx="1074590" cy="568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SG" dirty="0">
                    <a:solidFill>
                      <a:srgbClr val="0070C0"/>
                    </a:solidFill>
                  </a:rPr>
                  <a:t>W=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G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SG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SG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SG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SG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SG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SG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SG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SG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SG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SG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SG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AD973B8-8642-48D3-9ABF-84B45F00E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516" y="2888550"/>
                <a:ext cx="1074590" cy="568361"/>
              </a:xfrm>
              <a:prstGeom prst="rect">
                <a:avLst/>
              </a:prstGeom>
              <a:blipFill>
                <a:blip r:embed="rId2"/>
                <a:stretch>
                  <a:fillRect l="-10227" b="-107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Right 17">
            <a:extLst>
              <a:ext uri="{FF2B5EF4-FFF2-40B4-BE49-F238E27FC236}">
                <a16:creationId xmlns:a16="http://schemas.microsoft.com/office/drawing/2014/main" id="{E9AD67B5-7CB5-4F3C-88EF-0A17CE005F70}"/>
              </a:ext>
            </a:extLst>
          </p:cNvPr>
          <p:cNvSpPr/>
          <p:nvPr/>
        </p:nvSpPr>
        <p:spPr>
          <a:xfrm>
            <a:off x="2745999" y="1915200"/>
            <a:ext cx="4106400" cy="400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3C94BC7-4717-4F06-932D-86AD5BB9B92D}"/>
                  </a:ext>
                </a:extLst>
              </p:cNvPr>
              <p:cNvSpPr txBox="1"/>
              <p:nvPr/>
            </p:nvSpPr>
            <p:spPr>
              <a:xfrm>
                <a:off x="3450538" y="1371213"/>
                <a:ext cx="2034981" cy="5697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G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SG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SG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SG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SG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SG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SG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SG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SG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SG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SG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SG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["/>
                        <m:endChr m:val="]"/>
                        <m:ctrlPr>
                          <a:rPr lang="en-SG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SG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SG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SG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SG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SG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SG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SG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SG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SG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SG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SG" dirty="0">
                    <a:solidFill>
                      <a:srgbClr val="0070C0"/>
                    </a:solidFill>
                  </a:rPr>
                  <a:t> </a:t>
                </a:r>
                <a:r>
                  <a:rPr lang="en-SG" dirty="0">
                    <a:solidFill>
                      <a:schemeClr val="tx1"/>
                    </a:solidFill>
                  </a:rPr>
                  <a:t>= 5</a:t>
                </a:r>
                <a:endParaRPr lang="en-SG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3C94BC7-4717-4F06-932D-86AD5BB9B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538" y="1371213"/>
                <a:ext cx="2034981" cy="569771"/>
              </a:xfrm>
              <a:prstGeom prst="rect">
                <a:avLst/>
              </a:prstGeom>
              <a:blipFill>
                <a:blip r:embed="rId3"/>
                <a:stretch>
                  <a:fillRect r="-4192" b="-107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0F89502-7270-4FC6-B7FA-A5644138A9BF}"/>
              </a:ext>
            </a:extLst>
          </p:cNvPr>
          <p:cNvSpPr txBox="1"/>
          <p:nvPr/>
        </p:nvSpPr>
        <p:spPr>
          <a:xfrm>
            <a:off x="1101800" y="4053618"/>
            <a:ext cx="127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SG" sz="2000" b="0" i="0" dirty="0">
                <a:effectLst/>
                <a:latin typeface="+mj-lt"/>
              </a:rPr>
              <a:t>Layer </a:t>
            </a:r>
            <a:r>
              <a:rPr lang="en-SG" sz="2000" b="0" i="0" dirty="0" err="1">
                <a:effectLst/>
                <a:latin typeface="+mj-lt"/>
              </a:rPr>
              <a:t>i</a:t>
            </a:r>
            <a:endParaRPr lang="en-SG" sz="16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63DF1D-66A6-4309-9B93-439B17F900BF}"/>
              </a:ext>
            </a:extLst>
          </p:cNvPr>
          <p:cNvSpPr txBox="1"/>
          <p:nvPr/>
        </p:nvSpPr>
        <p:spPr>
          <a:xfrm>
            <a:off x="5955115" y="4053618"/>
            <a:ext cx="127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SG" sz="2000" b="0" i="0" dirty="0">
                <a:effectLst/>
                <a:latin typeface="+mj-lt"/>
              </a:rPr>
              <a:t>Layer i+1</a:t>
            </a:r>
            <a:endParaRPr lang="en-SG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6827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D7FDEB4F-27C9-4D21-A26B-014D1AA166F4}"/>
              </a:ext>
            </a:extLst>
          </p:cNvPr>
          <p:cNvGraphicFramePr>
            <a:graphicFrameLocks noGrp="1"/>
          </p:cNvGraphicFramePr>
          <p:nvPr/>
        </p:nvGraphicFramePr>
        <p:xfrm>
          <a:off x="559200" y="1671244"/>
          <a:ext cx="2160000" cy="2160000"/>
        </p:xfrm>
        <a:graphic>
          <a:graphicData uri="http://schemas.openxmlformats.org/drawingml/2006/table">
            <a:tbl>
              <a:tblPr firstRow="1" bandRow="1">
                <a:tableStyleId>{5F493B26-2AFF-4D59-9184-3F119D06EE60}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15684999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3947545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9614366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48614478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3710718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09057886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12009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9579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9141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27381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40952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937412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445ABD0C-FE22-4C3B-B890-44656D61BF77}"/>
              </a:ext>
            </a:extLst>
          </p:cNvPr>
          <p:cNvSpPr txBox="1"/>
          <p:nvPr/>
        </p:nvSpPr>
        <p:spPr>
          <a:xfrm>
            <a:off x="1310400" y="1225688"/>
            <a:ext cx="96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SG" sz="2000" b="0" i="0" dirty="0">
                <a:effectLst/>
                <a:latin typeface="+mj-lt"/>
              </a:rPr>
              <a:t>CNN</a:t>
            </a:r>
            <a:endParaRPr lang="en-SG" sz="1600" dirty="0"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99FFC5-8574-4A72-84BA-35863D6EBE84}"/>
              </a:ext>
            </a:extLst>
          </p:cNvPr>
          <p:cNvSpPr txBox="1"/>
          <p:nvPr/>
        </p:nvSpPr>
        <p:spPr>
          <a:xfrm>
            <a:off x="2856916" y="2315310"/>
            <a:ext cx="20232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SG" sz="1200" b="0" i="0" dirty="0">
                <a:effectLst/>
                <a:latin typeface="+mj-lt"/>
              </a:rPr>
              <a:t>Convolution </a:t>
            </a:r>
          </a:p>
          <a:p>
            <a:pPr>
              <a:spcAft>
                <a:spcPts val="1200"/>
              </a:spcAft>
            </a:pPr>
            <a:endParaRPr lang="en-SG" sz="1200" dirty="0">
              <a:latin typeface="+mj-lt"/>
            </a:endParaRPr>
          </a:p>
          <a:p>
            <a:pPr>
              <a:spcAft>
                <a:spcPts val="1200"/>
              </a:spcAft>
            </a:pPr>
            <a:r>
              <a:rPr lang="en-SG" sz="1200" dirty="0">
                <a:latin typeface="+mj-lt"/>
              </a:rPr>
              <a:t>3x3 kernel</a:t>
            </a:r>
          </a:p>
          <a:p>
            <a:pPr>
              <a:spcAft>
                <a:spcPts val="1200"/>
              </a:spcAft>
            </a:pPr>
            <a:endParaRPr lang="en-SG" sz="1200" dirty="0">
              <a:latin typeface="+mj-lt"/>
            </a:endParaRPr>
          </a:p>
        </p:txBody>
      </p:sp>
      <p:graphicFrame>
        <p:nvGraphicFramePr>
          <p:cNvPr id="44" name="Table 6">
            <a:extLst>
              <a:ext uri="{FF2B5EF4-FFF2-40B4-BE49-F238E27FC236}">
                <a16:creationId xmlns:a16="http://schemas.microsoft.com/office/drawing/2014/main" id="{7B94DC94-9A5C-4097-84D7-9ABF221B81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465743"/>
              </p:ext>
            </p:extLst>
          </p:nvPr>
        </p:nvGraphicFramePr>
        <p:xfrm>
          <a:off x="5786400" y="1931969"/>
          <a:ext cx="1440000" cy="1440000"/>
        </p:xfrm>
        <a:graphic>
          <a:graphicData uri="http://schemas.openxmlformats.org/drawingml/2006/table">
            <a:tbl>
              <a:tblPr firstRow="1" bandRow="1">
                <a:tableStyleId>{5F493B26-2AFF-4D59-9184-3F119D06EE60}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15684999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3947545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9614366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48614478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12009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9579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9141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2738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AD973B8-8642-48D3-9ABF-84B45F00EACA}"/>
                  </a:ext>
                </a:extLst>
              </p:cNvPr>
              <p:cNvSpPr txBox="1"/>
              <p:nvPr/>
            </p:nvSpPr>
            <p:spPr>
              <a:xfrm>
                <a:off x="3868516" y="2888550"/>
                <a:ext cx="1074590" cy="568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SG" dirty="0">
                    <a:solidFill>
                      <a:srgbClr val="0070C0"/>
                    </a:solidFill>
                  </a:rPr>
                  <a:t>W=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G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SG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SG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SG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SG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SG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SG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SG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SG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SG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SG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SG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AD973B8-8642-48D3-9ABF-84B45F00E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516" y="2888550"/>
                <a:ext cx="1074590" cy="568361"/>
              </a:xfrm>
              <a:prstGeom prst="rect">
                <a:avLst/>
              </a:prstGeom>
              <a:blipFill>
                <a:blip r:embed="rId2"/>
                <a:stretch>
                  <a:fillRect l="-10227" b="-107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15C9F61-D156-4051-A6AB-E954EF807CC9}"/>
              </a:ext>
            </a:extLst>
          </p:cNvPr>
          <p:cNvSpPr txBox="1"/>
          <p:nvPr/>
        </p:nvSpPr>
        <p:spPr>
          <a:xfrm>
            <a:off x="3484800" y="1591622"/>
            <a:ext cx="202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SG" sz="2000" b="0" i="0" dirty="0">
                <a:effectLst/>
                <a:latin typeface="+mj-lt"/>
              </a:rPr>
              <a:t>Repeat the rest</a:t>
            </a:r>
            <a:endParaRPr lang="en-SG" sz="16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540469-07F0-43DA-A813-E66DCD40AA7E}"/>
              </a:ext>
            </a:extLst>
          </p:cNvPr>
          <p:cNvSpPr txBox="1"/>
          <p:nvPr/>
        </p:nvSpPr>
        <p:spPr>
          <a:xfrm>
            <a:off x="3340800" y="3731495"/>
            <a:ext cx="266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SG" sz="2000" b="0" i="0" dirty="0">
                <a:effectLst/>
                <a:latin typeface="+mj-lt"/>
              </a:rPr>
              <a:t>Feature extraction </a:t>
            </a:r>
            <a:endParaRPr lang="en-SG" sz="16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D5249D-0819-4A06-830F-DFB311102C7F}"/>
              </a:ext>
            </a:extLst>
          </p:cNvPr>
          <p:cNvSpPr txBox="1"/>
          <p:nvPr/>
        </p:nvSpPr>
        <p:spPr>
          <a:xfrm>
            <a:off x="1101800" y="4053618"/>
            <a:ext cx="127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SG" sz="2000" b="0" i="0" dirty="0">
                <a:effectLst/>
                <a:latin typeface="+mj-lt"/>
              </a:rPr>
              <a:t>Layer </a:t>
            </a:r>
            <a:r>
              <a:rPr lang="en-SG" sz="2000" b="0" i="0" dirty="0" err="1">
                <a:effectLst/>
                <a:latin typeface="+mj-lt"/>
              </a:rPr>
              <a:t>i</a:t>
            </a:r>
            <a:endParaRPr lang="en-SG" sz="16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F49DBF-5F99-4D08-82F5-85608D68AD65}"/>
              </a:ext>
            </a:extLst>
          </p:cNvPr>
          <p:cNvSpPr txBox="1"/>
          <p:nvPr/>
        </p:nvSpPr>
        <p:spPr>
          <a:xfrm>
            <a:off x="5955115" y="4053618"/>
            <a:ext cx="127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SG" sz="2000" b="0" i="0" dirty="0">
                <a:effectLst/>
                <a:latin typeface="+mj-lt"/>
              </a:rPr>
              <a:t>Layer i+1</a:t>
            </a:r>
            <a:endParaRPr lang="en-SG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7318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</a:t>
            </a:r>
          </a:p>
        </p:txBody>
      </p:sp>
      <p:pic>
        <p:nvPicPr>
          <p:cNvPr id="3076" name="Picture 4" descr="Convolutional Neural Network | Deep Learning | Developers Breach">
            <a:extLst>
              <a:ext uri="{FF2B5EF4-FFF2-40B4-BE49-F238E27FC236}">
                <a16:creationId xmlns:a16="http://schemas.microsoft.com/office/drawing/2014/main" id="{AA24857D-4FB5-4455-874B-7A0B02063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600" y="1199596"/>
            <a:ext cx="7336800" cy="344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E5E0105-B98D-4272-AF5C-B938E9449DEE}"/>
              </a:ext>
            </a:extLst>
          </p:cNvPr>
          <p:cNvSpPr txBox="1"/>
          <p:nvPr/>
        </p:nvSpPr>
        <p:spPr>
          <a:xfrm>
            <a:off x="0" y="4889584"/>
            <a:ext cx="60822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50" dirty="0"/>
              <a:t>From </a:t>
            </a:r>
            <a:r>
              <a:rPr lang="en-SG" sz="1050" dirty="0">
                <a:hlinkClick r:id="rId3"/>
              </a:rPr>
              <a:t>https://developersbreach.com/convolution-neural-network-deep-learning/</a:t>
            </a:r>
            <a:r>
              <a:rPr lang="en-SG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0268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GNN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D7FDEB4F-27C9-4D21-A26B-014D1AA166F4}"/>
              </a:ext>
            </a:extLst>
          </p:cNvPr>
          <p:cNvGraphicFramePr>
            <a:graphicFrameLocks noGrp="1"/>
          </p:cNvGraphicFramePr>
          <p:nvPr/>
        </p:nvGraphicFramePr>
        <p:xfrm>
          <a:off x="559200" y="1671244"/>
          <a:ext cx="2160000" cy="2160000"/>
        </p:xfrm>
        <a:graphic>
          <a:graphicData uri="http://schemas.openxmlformats.org/drawingml/2006/table">
            <a:tbl>
              <a:tblPr firstRow="1" bandRow="1">
                <a:tableStyleId>{5F493B26-2AFF-4D59-9184-3F119D06EE60}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15684999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3947545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9614366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48614478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3710718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09057886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12009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9579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9141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27381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40952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937412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0A8801CB-58EF-4354-8AB1-D5101AF3A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246265" y="2061745"/>
            <a:ext cx="1570471" cy="1527861"/>
          </a:xfrm>
          <a:prstGeom prst="rect">
            <a:avLst/>
          </a:prstGeom>
        </p:spPr>
      </p:pic>
      <p:pic>
        <p:nvPicPr>
          <p:cNvPr id="4" name="Graphic 3" descr="Questions with solid fill">
            <a:extLst>
              <a:ext uri="{FF2B5EF4-FFF2-40B4-BE49-F238E27FC236}">
                <a16:creationId xmlns:a16="http://schemas.microsoft.com/office/drawing/2014/main" id="{51C49342-05DB-4CAF-9BB0-3F760C602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7473" y="1603828"/>
            <a:ext cx="914400" cy="91440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F3C39F3-3AB9-41DB-98F0-B6D9CDB79C17}"/>
              </a:ext>
            </a:extLst>
          </p:cNvPr>
          <p:cNvSpPr/>
          <p:nvPr/>
        </p:nvSpPr>
        <p:spPr>
          <a:xfrm>
            <a:off x="3107267" y="2571750"/>
            <a:ext cx="2396066" cy="30691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3367D6-527E-40F8-8FA1-4CEE49AAC334}"/>
              </a:ext>
            </a:extLst>
          </p:cNvPr>
          <p:cNvSpPr txBox="1"/>
          <p:nvPr/>
        </p:nvSpPr>
        <p:spPr>
          <a:xfrm>
            <a:off x="2897736" y="3428320"/>
            <a:ext cx="476173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SG" sz="1800" b="0" i="0" dirty="0">
                <a:effectLst/>
                <a:latin typeface="+mj-lt"/>
              </a:rPr>
              <a:t>Not trivial </a:t>
            </a:r>
          </a:p>
          <a:p>
            <a:pPr marL="342900" indent="-342900">
              <a:spcAft>
                <a:spcPts val="1200"/>
              </a:spcAft>
              <a:buFontTx/>
              <a:buChar char="-"/>
            </a:pPr>
            <a:r>
              <a:rPr lang="en-SG" sz="1800" dirty="0">
                <a:latin typeface="+mj-lt"/>
              </a:rPr>
              <a:t>No fixed node ordering or reference point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SG" sz="1800" dirty="0">
                <a:latin typeface="+mj-lt"/>
              </a:rPr>
              <a:t>Arbitrary size and complex topological structure </a:t>
            </a:r>
            <a:endParaRPr lang="en-SG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3BDD4B-A812-4406-8118-A08CDAE42D35}"/>
              </a:ext>
            </a:extLst>
          </p:cNvPr>
          <p:cNvSpPr txBox="1"/>
          <p:nvPr/>
        </p:nvSpPr>
        <p:spPr>
          <a:xfrm>
            <a:off x="559200" y="1242529"/>
            <a:ext cx="6984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SG" sz="1400" b="0" i="0" dirty="0">
                <a:effectLst/>
                <a:latin typeface="+mj-lt"/>
              </a:rPr>
              <a:t>How to embed node into a feature space using convolution? </a:t>
            </a:r>
          </a:p>
        </p:txBody>
      </p:sp>
    </p:spTree>
    <p:extLst>
      <p:ext uri="{BB962C8B-B14F-4D97-AF65-F5344CB8AC3E}">
        <p14:creationId xmlns:p14="http://schemas.microsoft.com/office/powerpoint/2010/main" val="4222418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GNN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30B4F-A7AF-483F-8DA8-5B1CFECBB099}"/>
              </a:ext>
            </a:extLst>
          </p:cNvPr>
          <p:cNvSpPr txBox="1"/>
          <p:nvPr/>
        </p:nvSpPr>
        <p:spPr>
          <a:xfrm>
            <a:off x="741600" y="1377231"/>
            <a:ext cx="7963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SG" sz="2000" dirty="0">
                <a:latin typeface="+mj-lt"/>
              </a:rPr>
              <a:t>Approach1: Spatial-based convolution (same idea as CNN)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SG" sz="2000" dirty="0">
                <a:latin typeface="+mj-lt"/>
              </a:rPr>
              <a:t>Approach2: Spectral-based convolution (same idea as convolution in signal processing) </a:t>
            </a:r>
            <a:endParaRPr lang="en-SG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8375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Spatial-based convolution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30B4F-A7AF-483F-8DA8-5B1CFECBB099}"/>
              </a:ext>
            </a:extLst>
          </p:cNvPr>
          <p:cNvSpPr txBox="1"/>
          <p:nvPr/>
        </p:nvSpPr>
        <p:spPr>
          <a:xfrm>
            <a:off x="741600" y="1377231"/>
            <a:ext cx="79632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SG" sz="2000" b="0" i="0" dirty="0">
                <a:effectLst/>
                <a:latin typeface="+mj-lt"/>
              </a:rPr>
              <a:t>Aggregate local network neighbourhoods:</a:t>
            </a:r>
          </a:p>
          <a:p>
            <a:pPr marL="627063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latin typeface="+mj-lt"/>
              </a:rPr>
              <a:t>Sum</a:t>
            </a:r>
          </a:p>
          <a:p>
            <a:pPr marL="627063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latin typeface="+mj-lt"/>
              </a:rPr>
              <a:t>Mean</a:t>
            </a:r>
          </a:p>
          <a:p>
            <a:pPr marL="627063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latin typeface="+mj-lt"/>
              </a:rPr>
              <a:t>Weighted sum</a:t>
            </a:r>
          </a:p>
          <a:p>
            <a:pPr marL="627063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latin typeface="+mj-lt"/>
              </a:rPr>
              <a:t>LSTM</a:t>
            </a:r>
          </a:p>
          <a:p>
            <a:pPr marL="627063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latin typeface="+mj-lt"/>
              </a:rPr>
              <a:t>Max pooling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34AA5F-4004-4717-AB76-F05E927FB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334" y="1914317"/>
            <a:ext cx="5753100" cy="18635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1D1C1A-5233-40AC-8A24-028F023549A9}"/>
              </a:ext>
            </a:extLst>
          </p:cNvPr>
          <p:cNvSpPr txBox="1"/>
          <p:nvPr/>
        </p:nvSpPr>
        <p:spPr>
          <a:xfrm>
            <a:off x="0" y="4835723"/>
            <a:ext cx="76919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Figure from </a:t>
            </a:r>
            <a:r>
              <a:rPr lang="en-SG" dirty="0">
                <a:hlinkClick r:id="rId3"/>
              </a:rPr>
              <a:t>https://www.cs.mcgill.ca/~wlh/grl_book/files/GRL_Book-Chapter_5-GNNs.pdf</a:t>
            </a:r>
            <a:r>
              <a:rPr lang="en-SG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FE2197-23C4-44AF-A67E-A3E8BC982514}"/>
              </a:ext>
            </a:extLst>
          </p:cNvPr>
          <p:cNvSpPr txBox="1"/>
          <p:nvPr/>
        </p:nvSpPr>
        <p:spPr>
          <a:xfrm>
            <a:off x="5249951" y="3706640"/>
            <a:ext cx="2441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SG" sz="1800" b="0" i="0" u="sng" dirty="0">
                <a:effectLst/>
                <a:latin typeface="+mj-lt"/>
              </a:rPr>
              <a:t>Message Passing </a:t>
            </a:r>
            <a:endParaRPr lang="en-SG" u="sn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37460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F03A5-D4C5-4ECA-9C1B-085C4FE80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Spatial-based convolution </a:t>
            </a:r>
            <a:endParaRPr lang="en-SG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87FA375-5741-4A0A-9F0A-7D8B61B12644}"/>
              </a:ext>
            </a:extLst>
          </p:cNvPr>
          <p:cNvGrpSpPr/>
          <p:nvPr/>
        </p:nvGrpSpPr>
        <p:grpSpPr>
          <a:xfrm>
            <a:off x="2780816" y="1612470"/>
            <a:ext cx="3158284" cy="1770807"/>
            <a:chOff x="2780816" y="1612470"/>
            <a:chExt cx="3158284" cy="177080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DEA1C6A-4F2F-4764-BC52-380AA3052E4F}"/>
                </a:ext>
              </a:extLst>
            </p:cNvPr>
            <p:cNvGrpSpPr/>
            <p:nvPr/>
          </p:nvGrpSpPr>
          <p:grpSpPr>
            <a:xfrm>
              <a:off x="2780816" y="1612470"/>
              <a:ext cx="3158284" cy="1770807"/>
              <a:chOff x="2780816" y="1612470"/>
              <a:chExt cx="3158284" cy="177080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C29E868-E69E-491A-95B6-A05337B33F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04900" y="1612470"/>
                <a:ext cx="2734200" cy="1770807"/>
              </a:xfrm>
              <a:prstGeom prst="rect">
                <a:avLst/>
              </a:prstGeom>
            </p:spPr>
          </p:pic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84B4E7C4-6DEB-4344-80F0-0DFFE4C54CA3}"/>
                  </a:ext>
                </a:extLst>
              </p:cNvPr>
              <p:cNvSpPr/>
              <p:nvPr/>
            </p:nvSpPr>
            <p:spPr>
              <a:xfrm>
                <a:off x="2870366" y="2347200"/>
                <a:ext cx="979200" cy="22455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568E878-D85A-4D57-B53F-DA510AFE3DA2}"/>
                  </a:ext>
                </a:extLst>
              </p:cNvPr>
              <p:cNvSpPr txBox="1"/>
              <p:nvPr/>
            </p:nvSpPr>
            <p:spPr>
              <a:xfrm>
                <a:off x="2780816" y="2021098"/>
                <a:ext cx="1216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b="0" i="0" dirty="0">
                    <a:latin typeface="+mj-lt"/>
                  </a:rPr>
                  <a:t>Aggregation</a:t>
                </a:r>
                <a:endParaRPr lang="en-SG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9E7EBC2-2DCB-4852-9D67-5FEDC7EF44F4}"/>
                    </a:ext>
                  </a:extLst>
                </p:cNvPr>
                <p:cNvSpPr txBox="1"/>
                <p:nvPr/>
              </p:nvSpPr>
              <p:spPr>
                <a:xfrm>
                  <a:off x="5454900" y="2545725"/>
                  <a:ext cx="352800" cy="371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SG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9E7EBC2-2DCB-4852-9D67-5FEDC7EF44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4900" y="2545725"/>
                  <a:ext cx="352800" cy="371127"/>
                </a:xfrm>
                <a:prstGeom prst="rect">
                  <a:avLst/>
                </a:prstGeom>
                <a:blipFill>
                  <a:blip r:embed="rId3"/>
                  <a:stretch>
                    <a:fillRect r="-24138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7B4A2D8-9949-4C61-A363-019C0CDEF407}"/>
              </a:ext>
            </a:extLst>
          </p:cNvPr>
          <p:cNvGrpSpPr/>
          <p:nvPr/>
        </p:nvGrpSpPr>
        <p:grpSpPr>
          <a:xfrm>
            <a:off x="5807700" y="1612471"/>
            <a:ext cx="3242700" cy="1770807"/>
            <a:chOff x="5807700" y="1612471"/>
            <a:chExt cx="3242700" cy="177080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D8C6323-D881-43FB-A139-467D7F359393}"/>
                </a:ext>
              </a:extLst>
            </p:cNvPr>
            <p:cNvGrpSpPr/>
            <p:nvPr/>
          </p:nvGrpSpPr>
          <p:grpSpPr>
            <a:xfrm>
              <a:off x="5807700" y="1612471"/>
              <a:ext cx="3242700" cy="1770807"/>
              <a:chOff x="5807700" y="1612471"/>
              <a:chExt cx="3242700" cy="1770807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4DB1BC1-4FE2-4D13-AE1E-04089BAC8C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316200" y="1612471"/>
                <a:ext cx="2734200" cy="1770807"/>
              </a:xfrm>
              <a:prstGeom prst="rect">
                <a:avLst/>
              </a:prstGeom>
            </p:spPr>
          </p:pic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704A8CA1-CE24-44FF-B8F7-FCCF42E2E3FC}"/>
                  </a:ext>
                </a:extLst>
              </p:cNvPr>
              <p:cNvSpPr/>
              <p:nvPr/>
            </p:nvSpPr>
            <p:spPr>
              <a:xfrm>
                <a:off x="5902650" y="2347200"/>
                <a:ext cx="1026900" cy="22455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B76B19-98B6-477C-A32F-56DC638367E1}"/>
                  </a:ext>
                </a:extLst>
              </p:cNvPr>
              <p:cNvSpPr txBox="1"/>
              <p:nvPr/>
            </p:nvSpPr>
            <p:spPr>
              <a:xfrm>
                <a:off x="5807700" y="2021098"/>
                <a:ext cx="1216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b="0" i="0" dirty="0">
                    <a:latin typeface="+mj-lt"/>
                  </a:rPr>
                  <a:t>Aggregation</a:t>
                </a:r>
                <a:endParaRPr lang="en-SG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11A36AD-A3A8-425D-A9B0-1387BCDF86BD}"/>
                    </a:ext>
                  </a:extLst>
                </p:cNvPr>
                <p:cNvSpPr txBox="1"/>
                <p:nvPr/>
              </p:nvSpPr>
              <p:spPr>
                <a:xfrm>
                  <a:off x="8629834" y="2497874"/>
                  <a:ext cx="352800" cy="371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SG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11A36AD-A3A8-425D-A9B0-1387BCDF86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9834" y="2497874"/>
                  <a:ext cx="352800" cy="371127"/>
                </a:xfrm>
                <a:prstGeom prst="rect">
                  <a:avLst/>
                </a:prstGeom>
                <a:blipFill>
                  <a:blip r:embed="rId4"/>
                  <a:stretch>
                    <a:fillRect r="-24138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F62DA9-1CC2-414D-B78F-8A7E118902BA}"/>
                  </a:ext>
                </a:extLst>
              </p:cNvPr>
              <p:cNvSpPr txBox="1"/>
              <p:nvPr/>
            </p:nvSpPr>
            <p:spPr>
              <a:xfrm>
                <a:off x="289981" y="3606556"/>
                <a:ext cx="7389286" cy="795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b="0" i="0" dirty="0">
                    <a:latin typeface="+mj-lt"/>
                  </a:rPr>
                  <a:t>Every node consists a hidden embedding,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SG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SG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SG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SG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SG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SG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SG" b="0" i="0" dirty="0">
                  <a:latin typeface="+mj-lt"/>
                </a:endParaRPr>
              </a:p>
              <a:p>
                <a:endParaRPr lang="en-SG" dirty="0"/>
              </a:p>
              <a:p>
                <a:r>
                  <a:rPr lang="en-SG" dirty="0"/>
                  <a:t>Aggregate: perform some operation with neighbour features and update the next state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F62DA9-1CC2-414D-B78F-8A7E11890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81" y="3606556"/>
                <a:ext cx="7389286" cy="795859"/>
              </a:xfrm>
              <a:prstGeom prst="rect">
                <a:avLst/>
              </a:prstGeom>
              <a:blipFill>
                <a:blip r:embed="rId5"/>
                <a:stretch>
                  <a:fillRect l="-248" b="-615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F6ABCC5-DF48-40D1-BAA3-5ED3B4DCE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00" y="1612471"/>
            <a:ext cx="2734200" cy="177080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9D40E7F-1A6C-4F24-8C8F-5F49CDDCB2D1}"/>
              </a:ext>
            </a:extLst>
          </p:cNvPr>
          <p:cNvGrpSpPr/>
          <p:nvPr/>
        </p:nvGrpSpPr>
        <p:grpSpPr>
          <a:xfrm>
            <a:off x="970731" y="1475162"/>
            <a:ext cx="1536219" cy="1713604"/>
            <a:chOff x="960317" y="1475161"/>
            <a:chExt cx="1546633" cy="1842345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A448100-139D-412B-BF36-FDB5D1040A6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52435" y="2671506"/>
              <a:ext cx="127491" cy="63979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23BEE10-C86B-4DC8-ADF1-984DD685D432}"/>
                </a:ext>
              </a:extLst>
            </p:cNvPr>
            <p:cNvSpPr/>
            <p:nvPr/>
          </p:nvSpPr>
          <p:spPr>
            <a:xfrm>
              <a:off x="960317" y="1475161"/>
              <a:ext cx="1546633" cy="1842345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4E8FED-33CC-447F-BC25-0B2C28BAEE0B}"/>
                  </a:ext>
                </a:extLst>
              </p:cNvPr>
              <p:cNvSpPr txBox="1"/>
              <p:nvPr/>
            </p:nvSpPr>
            <p:spPr>
              <a:xfrm>
                <a:off x="2375100" y="3114842"/>
                <a:ext cx="352800" cy="371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4E8FED-33CC-447F-BC25-0B2C28BAE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100" y="3114842"/>
                <a:ext cx="352800" cy="371127"/>
              </a:xfrm>
              <a:prstGeom prst="rect">
                <a:avLst/>
              </a:prstGeom>
              <a:blipFill>
                <a:blip r:embed="rId6"/>
                <a:stretch>
                  <a:fillRect r="-2631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731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273844"/>
            <a:ext cx="8202199" cy="9942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9866CD7-4256-4CA1-B9F4-21BEC8678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8202198" cy="3263400"/>
          </a:xfrm>
        </p:spPr>
        <p:txBody>
          <a:bodyPr/>
          <a:lstStyle/>
          <a:p>
            <a:r>
              <a:rPr lang="en-SG" dirty="0"/>
              <a:t>GNN was introduced back in 2005</a:t>
            </a:r>
          </a:p>
          <a:p>
            <a:r>
              <a:rPr lang="en-SG" dirty="0"/>
              <a:t>First paper published in 2008.  </a:t>
            </a:r>
          </a:p>
          <a:p>
            <a:r>
              <a:rPr lang="en-SG" dirty="0"/>
              <a:t>Started to gain popularity in the past 5 years because it able to model relationship between nodes and produce numeric representation of it. </a:t>
            </a:r>
          </a:p>
          <a:p>
            <a:r>
              <a:rPr lang="en-SG" dirty="0"/>
              <a:t>GNN originates from two ML techniques: recursive neural network and Markov chains. </a:t>
            </a:r>
          </a:p>
          <a:p>
            <a:r>
              <a:rPr lang="en-SG" dirty="0"/>
              <a:t>Idea: encode data using graph and exploit relationship between nodes.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BE1E8B-1C3D-41F4-A2FC-A6334FBE4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067" y="0"/>
            <a:ext cx="4969933" cy="146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65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Aggregation: Sum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2872F0-E53D-41F9-AD69-784C96979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64" y="1395302"/>
            <a:ext cx="2734200" cy="17708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BE31B2E-BEDC-4775-AF0B-D721EC0CF516}"/>
                  </a:ext>
                </a:extLst>
              </p:cNvPr>
              <p:cNvSpPr txBox="1"/>
              <p:nvPr/>
            </p:nvSpPr>
            <p:spPr>
              <a:xfrm>
                <a:off x="1647344" y="2883730"/>
                <a:ext cx="352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BE31B2E-BEDC-4775-AF0B-D721EC0CF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344" y="2883730"/>
                <a:ext cx="352800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1A6463-D502-4E56-A268-1290BDADC40D}"/>
                  </a:ext>
                </a:extLst>
              </p:cNvPr>
              <p:cNvSpPr txBox="1"/>
              <p:nvPr/>
            </p:nvSpPr>
            <p:spPr>
              <a:xfrm>
                <a:off x="2386199" y="2334508"/>
                <a:ext cx="352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1A6463-D502-4E56-A268-1290BDADC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199" y="2334508"/>
                <a:ext cx="352800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415902-EFAE-42DB-A331-78132AE87161}"/>
                  </a:ext>
                </a:extLst>
              </p:cNvPr>
              <p:cNvSpPr txBox="1"/>
              <p:nvPr/>
            </p:nvSpPr>
            <p:spPr>
              <a:xfrm>
                <a:off x="1134384" y="1762543"/>
                <a:ext cx="352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415902-EFAE-42DB-A331-78132AE87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384" y="1762543"/>
                <a:ext cx="352800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AB0E92-5439-46A5-85E3-DAAC82971313}"/>
                  </a:ext>
                </a:extLst>
              </p:cNvPr>
              <p:cNvSpPr txBox="1"/>
              <p:nvPr/>
            </p:nvSpPr>
            <p:spPr>
              <a:xfrm>
                <a:off x="363044" y="2910619"/>
                <a:ext cx="352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AB0E92-5439-46A5-85E3-DAAC82971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44" y="2910619"/>
                <a:ext cx="35280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4C178EE-533C-4720-865F-0CC2D3A1CB67}"/>
              </a:ext>
            </a:extLst>
          </p:cNvPr>
          <p:cNvSpPr txBox="1"/>
          <p:nvPr/>
        </p:nvSpPr>
        <p:spPr>
          <a:xfrm>
            <a:off x="151290" y="1228656"/>
            <a:ext cx="1710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Input Layer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9F841EC-63EE-45AC-B109-F84298D96B0D}"/>
              </a:ext>
            </a:extLst>
          </p:cNvPr>
          <p:cNvGrpSpPr/>
          <p:nvPr/>
        </p:nvGrpSpPr>
        <p:grpSpPr>
          <a:xfrm>
            <a:off x="2873519" y="1228656"/>
            <a:ext cx="3403949" cy="2522515"/>
            <a:chOff x="2873519" y="1228656"/>
            <a:chExt cx="3403949" cy="2522515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68D13A3-7A32-42FB-BF0C-CB57CA754529}"/>
                </a:ext>
              </a:extLst>
            </p:cNvPr>
            <p:cNvGrpSpPr/>
            <p:nvPr/>
          </p:nvGrpSpPr>
          <p:grpSpPr>
            <a:xfrm>
              <a:off x="3023733" y="1228656"/>
              <a:ext cx="3253735" cy="2522515"/>
              <a:chOff x="3023733" y="1228656"/>
              <a:chExt cx="3253735" cy="2522515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5FA32DD-9467-4801-B77A-A18314C529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78747" y="1274002"/>
                <a:ext cx="2734200" cy="1770807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1A93DE-383B-4333-BE9D-A461012514F2}"/>
                  </a:ext>
                </a:extLst>
              </p:cNvPr>
              <p:cNvSpPr txBox="1"/>
              <p:nvPr/>
            </p:nvSpPr>
            <p:spPr>
              <a:xfrm>
                <a:off x="3023733" y="1228656"/>
                <a:ext cx="1710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Hidden Layer 0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6E425367-ADA2-41BF-AA0A-D829084BF159}"/>
                      </a:ext>
                    </a:extLst>
                  </p:cNvPr>
                  <p:cNvSpPr txBox="1"/>
                  <p:nvPr/>
                </p:nvSpPr>
                <p:spPr>
                  <a:xfrm>
                    <a:off x="3586105" y="3380044"/>
                    <a:ext cx="2691363" cy="3711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SG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SG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SG" b="0" i="1" dirty="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SG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6E425367-ADA2-41BF-AA0A-D829084BF1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86105" y="3380044"/>
                    <a:ext cx="2691363" cy="37112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E854C5C2-65BD-457F-926C-69A9BDCE59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55181" y="2523186"/>
                <a:ext cx="613991" cy="89537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6257E795-EA1D-4ED7-88B8-437D220728C2}"/>
                </a:ext>
              </a:extLst>
            </p:cNvPr>
            <p:cNvSpPr/>
            <p:nvPr/>
          </p:nvSpPr>
          <p:spPr>
            <a:xfrm>
              <a:off x="2873519" y="1980144"/>
              <a:ext cx="352800" cy="3711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672FC7F-B3EB-49C5-90E4-B2AC81E1CCAB}"/>
                    </a:ext>
                  </a:extLst>
                </p:cNvPr>
                <p:cNvSpPr txBox="1"/>
                <p:nvPr/>
              </p:nvSpPr>
              <p:spPr>
                <a:xfrm>
                  <a:off x="3405044" y="2878943"/>
                  <a:ext cx="352800" cy="371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SG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672FC7F-B3EB-49C5-90E4-B2AC81E1C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5044" y="2878943"/>
                  <a:ext cx="352800" cy="371127"/>
                </a:xfrm>
                <a:prstGeom prst="rect">
                  <a:avLst/>
                </a:prstGeom>
                <a:blipFill>
                  <a:blip r:embed="rId8"/>
                  <a:stretch>
                    <a:fillRect r="-26316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A374A30-E359-4DF8-9399-4D3F701206BB}"/>
                    </a:ext>
                  </a:extLst>
                </p:cNvPr>
                <p:cNvSpPr txBox="1"/>
                <p:nvPr/>
              </p:nvSpPr>
              <p:spPr>
                <a:xfrm>
                  <a:off x="4734000" y="2794982"/>
                  <a:ext cx="352800" cy="371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SG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A374A30-E359-4DF8-9399-4D3F701206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4000" y="2794982"/>
                  <a:ext cx="352800" cy="371127"/>
                </a:xfrm>
                <a:prstGeom prst="rect">
                  <a:avLst/>
                </a:prstGeom>
                <a:blipFill>
                  <a:blip r:embed="rId9"/>
                  <a:stretch>
                    <a:fillRect r="-26316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65BD7F4-D747-4E4E-A7C0-E80CE31456C4}"/>
                    </a:ext>
                  </a:extLst>
                </p:cNvPr>
                <p:cNvSpPr txBox="1"/>
                <p:nvPr/>
              </p:nvSpPr>
              <p:spPr>
                <a:xfrm>
                  <a:off x="5462444" y="2160720"/>
                  <a:ext cx="352800" cy="371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SG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65BD7F4-D747-4E4E-A7C0-E80CE31456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2444" y="2160720"/>
                  <a:ext cx="352800" cy="371127"/>
                </a:xfrm>
                <a:prstGeom prst="rect">
                  <a:avLst/>
                </a:prstGeom>
                <a:blipFill>
                  <a:blip r:embed="rId10"/>
                  <a:stretch>
                    <a:fillRect r="-25862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861BD43-E7BE-4FA0-9DC0-7E7E2653A8BD}"/>
                    </a:ext>
                  </a:extLst>
                </p:cNvPr>
                <p:cNvSpPr txBox="1"/>
                <p:nvPr/>
              </p:nvSpPr>
              <p:spPr>
                <a:xfrm>
                  <a:off x="4034964" y="1563896"/>
                  <a:ext cx="352800" cy="371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SG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861BD43-E7BE-4FA0-9DC0-7E7E2653A8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4964" y="1563896"/>
                  <a:ext cx="352800" cy="371127"/>
                </a:xfrm>
                <a:prstGeom prst="rect">
                  <a:avLst/>
                </a:prstGeom>
                <a:blipFill>
                  <a:blip r:embed="rId11"/>
                  <a:stretch>
                    <a:fillRect r="-24138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AFA73C2-F5FC-4CA1-BCA4-0D94B786E85B}"/>
              </a:ext>
            </a:extLst>
          </p:cNvPr>
          <p:cNvGrpSpPr/>
          <p:nvPr/>
        </p:nvGrpSpPr>
        <p:grpSpPr>
          <a:xfrm>
            <a:off x="0" y="4055914"/>
            <a:ext cx="5020733" cy="1121519"/>
            <a:chOff x="0" y="4055914"/>
            <a:chExt cx="5020733" cy="1121519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42CF876B-9B32-4E5D-81F4-1CB62A72C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0" y="4055914"/>
              <a:ext cx="5020733" cy="109481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8B0B3FC-795D-4FBC-ABE4-30F8034EE865}"/>
                </a:ext>
              </a:extLst>
            </p:cNvPr>
            <p:cNvSpPr txBox="1"/>
            <p:nvPr/>
          </p:nvSpPr>
          <p:spPr>
            <a:xfrm>
              <a:off x="0" y="4869656"/>
              <a:ext cx="19303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/>
                <a:t>m = message passing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F358975-E1D1-4816-8178-2C7B6B1BF71A}"/>
              </a:ext>
            </a:extLst>
          </p:cNvPr>
          <p:cNvGrpSpPr/>
          <p:nvPr/>
        </p:nvGrpSpPr>
        <p:grpSpPr>
          <a:xfrm>
            <a:off x="3969101" y="1228657"/>
            <a:ext cx="5314855" cy="2517097"/>
            <a:chOff x="3969101" y="1228657"/>
            <a:chExt cx="5314855" cy="2517097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582E15E-327C-4B8C-BD02-1E945DD7D930}"/>
                </a:ext>
              </a:extLst>
            </p:cNvPr>
            <p:cNvGrpSpPr/>
            <p:nvPr/>
          </p:nvGrpSpPr>
          <p:grpSpPr>
            <a:xfrm>
              <a:off x="3969101" y="1228657"/>
              <a:ext cx="5314855" cy="2517097"/>
              <a:chOff x="3969101" y="1228657"/>
              <a:chExt cx="5314855" cy="2517097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B9B83801-FD10-42FD-98CE-EE63924620DC}"/>
                  </a:ext>
                </a:extLst>
              </p:cNvPr>
              <p:cNvGrpSpPr/>
              <p:nvPr/>
            </p:nvGrpSpPr>
            <p:grpSpPr>
              <a:xfrm>
                <a:off x="3969101" y="1310175"/>
                <a:ext cx="5314855" cy="2435579"/>
                <a:chOff x="3969101" y="1310175"/>
                <a:chExt cx="5314855" cy="2435579"/>
              </a:xfrm>
            </p:grpSpPr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D566BAA8-9AFF-49EE-8DCD-7B140998F3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249063" y="1310175"/>
                  <a:ext cx="2734200" cy="1770807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C95254DD-B150-420F-8119-3B2EDCCF900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78163" y="2794982"/>
                      <a:ext cx="352800" cy="37112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SG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SG" i="1" dirty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SG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SG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SG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SG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oMath>
                        </m:oMathPara>
                      </a14:m>
                      <a:endParaRPr lang="en-SG" dirty="0"/>
                    </a:p>
                  </p:txBody>
                </p:sp>
              </mc:Choice>
              <mc:Fallback xmlns="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C95254DD-B150-420F-8119-3B2EDCCF900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78163" y="2794982"/>
                      <a:ext cx="352800" cy="371127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r="-2413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SG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70259868-BD91-4901-BE16-8F63C623D36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06607" y="2160720"/>
                      <a:ext cx="352800" cy="37112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SG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SG" i="1" dirty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SG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SG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SG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SG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oMath>
                        </m:oMathPara>
                      </a14:m>
                      <a:endParaRPr lang="en-SG" dirty="0"/>
                    </a:p>
                  </p:txBody>
                </p:sp>
              </mc:Choice>
              <mc:Fallback xmlns="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70259868-BD91-4901-BE16-8F63C623D36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506607" y="2160720"/>
                      <a:ext cx="352800" cy="371127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r="-258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SG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E8000929-6177-4FEE-85FC-077A50BB46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79127" y="1563896"/>
                      <a:ext cx="352800" cy="37112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SG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SG" i="1" dirty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SG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SG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SG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SG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oMath>
                        </m:oMathPara>
                      </a14:m>
                      <a:endParaRPr lang="en-SG" dirty="0"/>
                    </a:p>
                  </p:txBody>
                </p:sp>
              </mc:Choice>
              <mc:Fallback xmlns="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E8000929-6177-4FEE-85FC-077A50BB46C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79127" y="1563896"/>
                      <a:ext cx="352800" cy="371127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r="-258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SG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DBA5A745-3A55-476A-9013-08F8180C55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49207" y="2878943"/>
                      <a:ext cx="352800" cy="37112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SG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SG" i="1" dirty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SG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SG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SG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SG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oMath>
                        </m:oMathPara>
                      </a14:m>
                      <a:endParaRPr lang="en-SG" dirty="0"/>
                    </a:p>
                  </p:txBody>
                </p:sp>
              </mc:Choice>
              <mc:Fallback xmlns="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DBA5A745-3A55-476A-9013-08F8180C551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49207" y="2878943"/>
                      <a:ext cx="352800" cy="371127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r="-2413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SG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7" name="Arrow: Right 26">
                  <a:extLst>
                    <a:ext uri="{FF2B5EF4-FFF2-40B4-BE49-F238E27FC236}">
                      <a16:creationId xmlns:a16="http://schemas.microsoft.com/office/drawing/2014/main" id="{40CFEEEA-B9F5-4337-BC23-75B2BABB70F9}"/>
                    </a:ext>
                  </a:extLst>
                </p:cNvPr>
                <p:cNvSpPr/>
                <p:nvPr/>
              </p:nvSpPr>
              <p:spPr>
                <a:xfrm>
                  <a:off x="5982080" y="1980144"/>
                  <a:ext cx="352800" cy="371127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13C2F991-845F-49E7-845B-E5CED6A8A68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52904" y="3374627"/>
                      <a:ext cx="3231052" cy="37112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SG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SG" i="1" dirty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SG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SG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SG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SG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SG" b="0" i="1" dirty="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SG" b="0" i="1" dirty="0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SG" b="0" i="1" dirty="0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SG" b="0" i="1" dirty="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1,0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SG" b="0" i="1" dirty="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SG" i="1" dirty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SG" i="1" dirty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SG" b="0" i="1" dirty="0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SG" b="0" i="1" dirty="0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  <m:r>
                                  <a:rPr lang="en-SG" b="0" i="1" dirty="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SG" i="1" dirty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SG" i="1" dirty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SG" b="0" i="1" dirty="0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SG" b="0" i="1" dirty="0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SG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SG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SG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SG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SG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SG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SG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SG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SG" dirty="0"/>
                    </a:p>
                  </p:txBody>
                </p:sp>
              </mc:Choice>
              <mc:Fallback xmlns="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13C2F991-845F-49E7-845B-E5CED6A8A68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52904" y="3374627"/>
                      <a:ext cx="3231052" cy="371127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b="-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SG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B260EFEA-7851-4184-806D-390E56126C56}"/>
                    </a:ext>
                  </a:extLst>
                </p:cNvPr>
                <p:cNvGrpSpPr/>
                <p:nvPr/>
              </p:nvGrpSpPr>
              <p:grpSpPr>
                <a:xfrm>
                  <a:off x="3969101" y="1332457"/>
                  <a:ext cx="4635210" cy="2047285"/>
                  <a:chOff x="-1461058" y="1552814"/>
                  <a:chExt cx="3685949" cy="2201093"/>
                </a:xfrm>
              </p:grpSpPr>
              <p:cxnSp>
                <p:nvCxnSpPr>
                  <p:cNvPr id="34" name="Straight Arrow Connector 33">
                    <a:extLst>
                      <a:ext uri="{FF2B5EF4-FFF2-40B4-BE49-F238E27FC236}">
                        <a16:creationId xmlns:a16="http://schemas.microsoft.com/office/drawing/2014/main" id="{2B7A2046-0B78-4031-B1BA-F9FCE53067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935022" y="2885214"/>
                    <a:ext cx="289869" cy="868693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0FEE5403-B801-4CE2-A246-1A81795DB810}"/>
                      </a:ext>
                    </a:extLst>
                  </p:cNvPr>
                  <p:cNvSpPr/>
                  <p:nvPr/>
                </p:nvSpPr>
                <p:spPr>
                  <a:xfrm>
                    <a:off x="-1461058" y="1552814"/>
                    <a:ext cx="764240" cy="680476"/>
                  </a:xfrm>
                  <a:prstGeom prst="ellipse">
                    <a:avLst/>
                  </a:prstGeom>
                  <a:noFill/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/>
                  </a:p>
                </p:txBody>
              </p:sp>
            </p:grp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826653-6207-4722-A97F-CDDF1B4689D3}"/>
                  </a:ext>
                </a:extLst>
              </p:cNvPr>
              <p:cNvSpPr txBox="1"/>
              <p:nvPr/>
            </p:nvSpPr>
            <p:spPr>
              <a:xfrm>
                <a:off x="6052904" y="1228657"/>
                <a:ext cx="17252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Hidden Layer 1</a:t>
                </a:r>
              </a:p>
            </p:txBody>
          </p:sp>
        </p:grp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F807FC20-F51A-45C5-B25B-705ACB3C76C6}"/>
                </a:ext>
              </a:extLst>
            </p:cNvPr>
            <p:cNvSpPr/>
            <p:nvPr/>
          </p:nvSpPr>
          <p:spPr>
            <a:xfrm>
              <a:off x="4296189" y="2343561"/>
              <a:ext cx="1030179" cy="822547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93" name="Oval 92">
            <a:extLst>
              <a:ext uri="{FF2B5EF4-FFF2-40B4-BE49-F238E27FC236}">
                <a16:creationId xmlns:a16="http://schemas.microsoft.com/office/drawing/2014/main" id="{D104D870-7B0F-4C92-8218-D9D1DCC70588}"/>
              </a:ext>
            </a:extLst>
          </p:cNvPr>
          <p:cNvSpPr/>
          <p:nvPr/>
        </p:nvSpPr>
        <p:spPr>
          <a:xfrm>
            <a:off x="5162178" y="1743199"/>
            <a:ext cx="750770" cy="822547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9051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Aggregation: Sum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2872F0-E53D-41F9-AD69-784C96979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64" y="1395302"/>
            <a:ext cx="2734200" cy="17708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BE31B2E-BEDC-4775-AF0B-D721EC0CF516}"/>
                  </a:ext>
                </a:extLst>
              </p:cNvPr>
              <p:cNvSpPr txBox="1"/>
              <p:nvPr/>
            </p:nvSpPr>
            <p:spPr>
              <a:xfrm>
                <a:off x="1647344" y="2883730"/>
                <a:ext cx="352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BE31B2E-BEDC-4775-AF0B-D721EC0CF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344" y="2883730"/>
                <a:ext cx="352800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1A6463-D502-4E56-A268-1290BDADC40D}"/>
                  </a:ext>
                </a:extLst>
              </p:cNvPr>
              <p:cNvSpPr txBox="1"/>
              <p:nvPr/>
            </p:nvSpPr>
            <p:spPr>
              <a:xfrm>
                <a:off x="2423514" y="2407703"/>
                <a:ext cx="352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1A6463-D502-4E56-A268-1290BDADC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514" y="2407703"/>
                <a:ext cx="352800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415902-EFAE-42DB-A331-78132AE87161}"/>
                  </a:ext>
                </a:extLst>
              </p:cNvPr>
              <p:cNvSpPr txBox="1"/>
              <p:nvPr/>
            </p:nvSpPr>
            <p:spPr>
              <a:xfrm>
                <a:off x="1134384" y="1762543"/>
                <a:ext cx="352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415902-EFAE-42DB-A331-78132AE87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384" y="1762543"/>
                <a:ext cx="352800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AB0E92-5439-46A5-85E3-DAAC82971313}"/>
                  </a:ext>
                </a:extLst>
              </p:cNvPr>
              <p:cNvSpPr txBox="1"/>
              <p:nvPr/>
            </p:nvSpPr>
            <p:spPr>
              <a:xfrm>
                <a:off x="363044" y="2910619"/>
                <a:ext cx="352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AB0E92-5439-46A5-85E3-DAAC82971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44" y="2910619"/>
                <a:ext cx="35280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4C178EE-533C-4720-865F-0CC2D3A1CB67}"/>
              </a:ext>
            </a:extLst>
          </p:cNvPr>
          <p:cNvSpPr txBox="1"/>
          <p:nvPr/>
        </p:nvSpPr>
        <p:spPr>
          <a:xfrm>
            <a:off x="151290" y="1228656"/>
            <a:ext cx="1710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Input Layer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582E15E-327C-4B8C-BD02-1E945DD7D930}"/>
              </a:ext>
            </a:extLst>
          </p:cNvPr>
          <p:cNvGrpSpPr/>
          <p:nvPr/>
        </p:nvGrpSpPr>
        <p:grpSpPr>
          <a:xfrm>
            <a:off x="5982080" y="1228657"/>
            <a:ext cx="3392311" cy="2883528"/>
            <a:chOff x="5982080" y="1228657"/>
            <a:chExt cx="3392311" cy="2883528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9B83801-FD10-42FD-98CE-EE63924620DC}"/>
                </a:ext>
              </a:extLst>
            </p:cNvPr>
            <p:cNvGrpSpPr/>
            <p:nvPr/>
          </p:nvGrpSpPr>
          <p:grpSpPr>
            <a:xfrm>
              <a:off x="5982080" y="1310175"/>
              <a:ext cx="3392311" cy="2802010"/>
              <a:chOff x="5982080" y="1310175"/>
              <a:chExt cx="3392311" cy="2802010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D566BAA8-9AFF-49EE-8DCD-7B140998F3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49063" y="1310175"/>
                <a:ext cx="2734200" cy="1770807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C95254DD-B150-420F-8119-3B2EDCCF900C}"/>
                      </a:ext>
                    </a:extLst>
                  </p:cNvPr>
                  <p:cNvSpPr txBox="1"/>
                  <p:nvPr/>
                </p:nvSpPr>
                <p:spPr>
                  <a:xfrm>
                    <a:off x="7778163" y="2794982"/>
                    <a:ext cx="352800" cy="3711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SG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SG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C95254DD-B150-420F-8119-3B2EDCCF90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8163" y="2794982"/>
                    <a:ext cx="352800" cy="37112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24138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0259868-BD91-4901-BE16-8F63C623D367}"/>
                      </a:ext>
                    </a:extLst>
                  </p:cNvPr>
                  <p:cNvSpPr txBox="1"/>
                  <p:nvPr/>
                </p:nvSpPr>
                <p:spPr>
                  <a:xfrm>
                    <a:off x="8506607" y="2160720"/>
                    <a:ext cx="352800" cy="3711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SG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SG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0259868-BD91-4901-BE16-8F63C623D3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06607" y="2160720"/>
                    <a:ext cx="352800" cy="37112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25862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E8000929-6177-4FEE-85FC-077A50BB46C8}"/>
                      </a:ext>
                    </a:extLst>
                  </p:cNvPr>
                  <p:cNvSpPr txBox="1"/>
                  <p:nvPr/>
                </p:nvSpPr>
                <p:spPr>
                  <a:xfrm>
                    <a:off x="7079127" y="1563896"/>
                    <a:ext cx="352800" cy="3711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SG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SG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E8000929-6177-4FEE-85FC-077A50BB46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79127" y="1563896"/>
                    <a:ext cx="352800" cy="37112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25862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BA5A745-3A55-476A-9013-08F8180C551E}"/>
                      </a:ext>
                    </a:extLst>
                  </p:cNvPr>
                  <p:cNvSpPr txBox="1"/>
                  <p:nvPr/>
                </p:nvSpPr>
                <p:spPr>
                  <a:xfrm>
                    <a:off x="6449207" y="2878943"/>
                    <a:ext cx="352800" cy="3711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SG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SG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BA5A745-3A55-476A-9013-08F8180C55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49207" y="2878943"/>
                    <a:ext cx="352800" cy="37112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24138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" name="Arrow: Right 26">
                <a:extLst>
                  <a:ext uri="{FF2B5EF4-FFF2-40B4-BE49-F238E27FC236}">
                    <a16:creationId xmlns:a16="http://schemas.microsoft.com/office/drawing/2014/main" id="{40CFEEEA-B9F5-4337-BC23-75B2BABB70F9}"/>
                  </a:ext>
                </a:extLst>
              </p:cNvPr>
              <p:cNvSpPr/>
              <p:nvPr/>
            </p:nvSpPr>
            <p:spPr>
              <a:xfrm>
                <a:off x="5982080" y="1980144"/>
                <a:ext cx="352800" cy="37112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13C2F991-845F-49E7-845B-E5CED6A8A685}"/>
                      </a:ext>
                    </a:extLst>
                  </p:cNvPr>
                  <p:cNvSpPr txBox="1"/>
                  <p:nvPr/>
                </p:nvSpPr>
                <p:spPr>
                  <a:xfrm>
                    <a:off x="6683028" y="3750868"/>
                    <a:ext cx="2691363" cy="3613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SG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SG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SG" b="0" i="1" dirty="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1,0</m:t>
                              </m:r>
                            </m:sub>
                          </m:sSub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SG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SG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SG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13C2F991-845F-49E7-845B-E5CED6A8A6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83028" y="3750868"/>
                    <a:ext cx="2691363" cy="36131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2B7A2046-0B78-4031-B1BA-F9FCE53067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79267" y="3211741"/>
                <a:ext cx="275297" cy="624254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1826653-6207-4722-A97F-CDDF1B4689D3}"/>
                </a:ext>
              </a:extLst>
            </p:cNvPr>
            <p:cNvSpPr txBox="1"/>
            <p:nvPr/>
          </p:nvSpPr>
          <p:spPr>
            <a:xfrm>
              <a:off x="6052904" y="1228657"/>
              <a:ext cx="17252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Hidden Layer 1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9F841EC-63EE-45AC-B109-F84298D96B0D}"/>
              </a:ext>
            </a:extLst>
          </p:cNvPr>
          <p:cNvGrpSpPr/>
          <p:nvPr/>
        </p:nvGrpSpPr>
        <p:grpSpPr>
          <a:xfrm>
            <a:off x="2873519" y="1228656"/>
            <a:ext cx="3039428" cy="2802897"/>
            <a:chOff x="2873519" y="1228656"/>
            <a:chExt cx="3039428" cy="2802897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68D13A3-7A32-42FB-BF0C-CB57CA754529}"/>
                </a:ext>
              </a:extLst>
            </p:cNvPr>
            <p:cNvGrpSpPr/>
            <p:nvPr/>
          </p:nvGrpSpPr>
          <p:grpSpPr>
            <a:xfrm>
              <a:off x="3023733" y="1228656"/>
              <a:ext cx="2889214" cy="2802897"/>
              <a:chOff x="3023733" y="1228656"/>
              <a:chExt cx="2889214" cy="2802897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5FA32DD-9467-4801-B77A-A18314C529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78747" y="1274002"/>
                <a:ext cx="2734200" cy="1770807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1A93DE-383B-4333-BE9D-A461012514F2}"/>
                  </a:ext>
                </a:extLst>
              </p:cNvPr>
              <p:cNvSpPr txBox="1"/>
              <p:nvPr/>
            </p:nvSpPr>
            <p:spPr>
              <a:xfrm>
                <a:off x="3023733" y="1228656"/>
                <a:ext cx="1710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Hidden Layer 0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6E425367-ADA2-41BF-AA0A-D829084BF159}"/>
                      </a:ext>
                    </a:extLst>
                  </p:cNvPr>
                  <p:cNvSpPr txBox="1"/>
                  <p:nvPr/>
                </p:nvSpPr>
                <p:spPr>
                  <a:xfrm>
                    <a:off x="3191451" y="3660426"/>
                    <a:ext cx="2691363" cy="3711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SG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SG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SG" b="0" i="1" dirty="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SG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6E425367-ADA2-41BF-AA0A-D829084BF1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91451" y="3660426"/>
                    <a:ext cx="2691363" cy="37112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E854C5C2-65BD-457F-926C-69A9BDCE59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37133" y="3074431"/>
                <a:ext cx="275297" cy="624254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6257E795-EA1D-4ED7-88B8-437D220728C2}"/>
                </a:ext>
              </a:extLst>
            </p:cNvPr>
            <p:cNvSpPr/>
            <p:nvPr/>
          </p:nvSpPr>
          <p:spPr>
            <a:xfrm>
              <a:off x="2873519" y="1980144"/>
              <a:ext cx="352800" cy="3711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672FC7F-B3EB-49C5-90E4-B2AC81E1CCAB}"/>
                    </a:ext>
                  </a:extLst>
                </p:cNvPr>
                <p:cNvSpPr txBox="1"/>
                <p:nvPr/>
              </p:nvSpPr>
              <p:spPr>
                <a:xfrm>
                  <a:off x="3405044" y="2878943"/>
                  <a:ext cx="352800" cy="371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SG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672FC7F-B3EB-49C5-90E4-B2AC81E1C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5044" y="2878943"/>
                  <a:ext cx="352800" cy="371127"/>
                </a:xfrm>
                <a:prstGeom prst="rect">
                  <a:avLst/>
                </a:prstGeom>
                <a:blipFill>
                  <a:blip r:embed="rId13"/>
                  <a:stretch>
                    <a:fillRect r="-26316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A374A30-E359-4DF8-9399-4D3F701206BB}"/>
                    </a:ext>
                  </a:extLst>
                </p:cNvPr>
                <p:cNvSpPr txBox="1"/>
                <p:nvPr/>
              </p:nvSpPr>
              <p:spPr>
                <a:xfrm>
                  <a:off x="4734000" y="2794982"/>
                  <a:ext cx="352800" cy="371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SG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A374A30-E359-4DF8-9399-4D3F701206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4000" y="2794982"/>
                  <a:ext cx="352800" cy="371127"/>
                </a:xfrm>
                <a:prstGeom prst="rect">
                  <a:avLst/>
                </a:prstGeom>
                <a:blipFill>
                  <a:blip r:embed="rId14"/>
                  <a:stretch>
                    <a:fillRect r="-26316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65BD7F4-D747-4E4E-A7C0-E80CE31456C4}"/>
                    </a:ext>
                  </a:extLst>
                </p:cNvPr>
                <p:cNvSpPr txBox="1"/>
                <p:nvPr/>
              </p:nvSpPr>
              <p:spPr>
                <a:xfrm>
                  <a:off x="5462444" y="2160720"/>
                  <a:ext cx="352800" cy="371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SG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65BD7F4-D747-4E4E-A7C0-E80CE31456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2444" y="2160720"/>
                  <a:ext cx="352800" cy="371127"/>
                </a:xfrm>
                <a:prstGeom prst="rect">
                  <a:avLst/>
                </a:prstGeom>
                <a:blipFill>
                  <a:blip r:embed="rId15"/>
                  <a:stretch>
                    <a:fillRect r="-25862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861BD43-E7BE-4FA0-9DC0-7E7E2653A8BD}"/>
                    </a:ext>
                  </a:extLst>
                </p:cNvPr>
                <p:cNvSpPr txBox="1"/>
                <p:nvPr/>
              </p:nvSpPr>
              <p:spPr>
                <a:xfrm>
                  <a:off x="4034964" y="1563896"/>
                  <a:ext cx="352800" cy="371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SG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861BD43-E7BE-4FA0-9DC0-7E7E2653A8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4964" y="1563896"/>
                  <a:ext cx="352800" cy="371127"/>
                </a:xfrm>
                <a:prstGeom prst="rect">
                  <a:avLst/>
                </a:prstGeom>
                <a:blipFill>
                  <a:blip r:embed="rId16"/>
                  <a:stretch>
                    <a:fillRect r="-24138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AF20F4BC-CCE9-4925-B645-77B1938115F4}"/>
              </a:ext>
            </a:extLst>
          </p:cNvPr>
          <p:cNvSpPr txBox="1"/>
          <p:nvPr/>
        </p:nvSpPr>
        <p:spPr>
          <a:xfrm>
            <a:off x="2311400" y="2364945"/>
            <a:ext cx="47074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SG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0FDEE74-A072-4716-B9D1-A7B34A829BD8}"/>
              </a:ext>
            </a:extLst>
          </p:cNvPr>
          <p:cNvGrpSpPr/>
          <p:nvPr/>
        </p:nvGrpSpPr>
        <p:grpSpPr>
          <a:xfrm>
            <a:off x="253498" y="2970454"/>
            <a:ext cx="8527458" cy="2048331"/>
            <a:chOff x="414758" y="2975849"/>
            <a:chExt cx="8527458" cy="2048331"/>
          </a:xfrm>
          <a:solidFill>
            <a:schemeClr val="bg1"/>
          </a:solidFill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9F7CA13-095E-4A92-8799-A5A54DC4374D}"/>
                </a:ext>
              </a:extLst>
            </p:cNvPr>
            <p:cNvSpPr txBox="1"/>
            <p:nvPr/>
          </p:nvSpPr>
          <p:spPr>
            <a:xfrm>
              <a:off x="414758" y="3497441"/>
              <a:ext cx="2990286" cy="126188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SG" sz="2400" dirty="0"/>
                <a:t>NN4G (Neural Network for Graph)</a:t>
              </a:r>
            </a:p>
            <a:p>
              <a:r>
                <a:rPr lang="en-SG" dirty="0">
                  <a:hlinkClick r:id="rId17"/>
                </a:rPr>
                <a:t>https://ieeexplore.ieee.org/document/4773279</a:t>
              </a:r>
              <a:r>
                <a:rPr lang="en-SG" dirty="0"/>
                <a:t> </a:t>
              </a:r>
              <a:endParaRPr lang="en-SG" sz="2400" dirty="0"/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2D5A2E94-AF9C-4853-84CC-5743BB433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374744" y="2975849"/>
              <a:ext cx="5567472" cy="2048331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445899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Aggregation: Mean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2872F0-E53D-41F9-AD69-784C96979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64" y="1481930"/>
            <a:ext cx="2734200" cy="17708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BE31B2E-BEDC-4775-AF0B-D721EC0CF516}"/>
                  </a:ext>
                </a:extLst>
              </p:cNvPr>
              <p:cNvSpPr txBox="1"/>
              <p:nvPr/>
            </p:nvSpPr>
            <p:spPr>
              <a:xfrm>
                <a:off x="1647344" y="2970358"/>
                <a:ext cx="352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BE31B2E-BEDC-4775-AF0B-D721EC0CF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344" y="2970358"/>
                <a:ext cx="352800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1A6463-D502-4E56-A268-1290BDADC40D}"/>
                  </a:ext>
                </a:extLst>
              </p:cNvPr>
              <p:cNvSpPr txBox="1"/>
              <p:nvPr/>
            </p:nvSpPr>
            <p:spPr>
              <a:xfrm>
                <a:off x="2423514" y="2494331"/>
                <a:ext cx="352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1A6463-D502-4E56-A268-1290BDADC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514" y="2494331"/>
                <a:ext cx="352800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415902-EFAE-42DB-A331-78132AE87161}"/>
                  </a:ext>
                </a:extLst>
              </p:cNvPr>
              <p:cNvSpPr txBox="1"/>
              <p:nvPr/>
            </p:nvSpPr>
            <p:spPr>
              <a:xfrm>
                <a:off x="1047450" y="1690673"/>
                <a:ext cx="352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415902-EFAE-42DB-A331-78132AE87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450" y="1690673"/>
                <a:ext cx="352800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AB0E92-5439-46A5-85E3-DAAC82971313}"/>
                  </a:ext>
                </a:extLst>
              </p:cNvPr>
              <p:cNvSpPr txBox="1"/>
              <p:nvPr/>
            </p:nvSpPr>
            <p:spPr>
              <a:xfrm>
                <a:off x="363044" y="2997247"/>
                <a:ext cx="352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AB0E92-5439-46A5-85E3-DAAC82971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44" y="2997247"/>
                <a:ext cx="35280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4C178EE-533C-4720-865F-0CC2D3A1CB67}"/>
              </a:ext>
            </a:extLst>
          </p:cNvPr>
          <p:cNvSpPr txBox="1"/>
          <p:nvPr/>
        </p:nvSpPr>
        <p:spPr>
          <a:xfrm>
            <a:off x="151290" y="1228656"/>
            <a:ext cx="1710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Input Layer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9F841EC-63EE-45AC-B109-F84298D96B0D}"/>
              </a:ext>
            </a:extLst>
          </p:cNvPr>
          <p:cNvGrpSpPr/>
          <p:nvPr/>
        </p:nvGrpSpPr>
        <p:grpSpPr>
          <a:xfrm>
            <a:off x="2835580" y="1228656"/>
            <a:ext cx="3413483" cy="2958257"/>
            <a:chOff x="2835580" y="1228656"/>
            <a:chExt cx="3413483" cy="2958257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68D13A3-7A32-42FB-BF0C-CB57CA754529}"/>
                </a:ext>
              </a:extLst>
            </p:cNvPr>
            <p:cNvGrpSpPr/>
            <p:nvPr/>
          </p:nvGrpSpPr>
          <p:grpSpPr>
            <a:xfrm>
              <a:off x="2835580" y="1228656"/>
              <a:ext cx="3413483" cy="2958257"/>
              <a:chOff x="2835580" y="1228656"/>
              <a:chExt cx="3413483" cy="2958257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5FA32DD-9467-4801-B77A-A18314C529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78747" y="1274002"/>
                <a:ext cx="2734200" cy="1770807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1A93DE-383B-4333-BE9D-A461012514F2}"/>
                  </a:ext>
                </a:extLst>
              </p:cNvPr>
              <p:cNvSpPr txBox="1"/>
              <p:nvPr/>
            </p:nvSpPr>
            <p:spPr>
              <a:xfrm>
                <a:off x="2835580" y="1228656"/>
                <a:ext cx="1710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Hidden Layer 0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6E425367-ADA2-41BF-AA0A-D829084BF159}"/>
                      </a:ext>
                    </a:extLst>
                  </p:cNvPr>
                  <p:cNvSpPr txBox="1"/>
                  <p:nvPr/>
                </p:nvSpPr>
                <p:spPr>
                  <a:xfrm>
                    <a:off x="3557700" y="3610152"/>
                    <a:ext cx="2691363" cy="5767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SG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𝑀𝐸𝐴𝑁</m:t>
                          </m:r>
                          <m:d>
                            <m:dPr>
                              <m:ctrlP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SG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SG" b="0" i="1" dirty="0" smtClean="0">
                                      <a:latin typeface="Cambria Math" panose="02040503050406030204" pitchFamily="18" charset="0"/>
                                    </a:rPr>
                                    <m:t>3, :</m:t>
                                  </m:r>
                                </m:e>
                              </m:d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oMath>
                      </m:oMathPara>
                    </a14:m>
                    <a:endParaRPr lang="en-SG" b="0" dirty="0"/>
                  </a:p>
                  <a:p>
                    <a:endParaRPr lang="en-SG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6E425367-ADA2-41BF-AA0A-D829084BF1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7700" y="3610152"/>
                    <a:ext cx="2691363" cy="57676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E854C5C2-65BD-457F-926C-69A9BDCE59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53212" y="2463706"/>
                <a:ext cx="446880" cy="119672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6257E795-EA1D-4ED7-88B8-437D220728C2}"/>
                </a:ext>
              </a:extLst>
            </p:cNvPr>
            <p:cNvSpPr/>
            <p:nvPr/>
          </p:nvSpPr>
          <p:spPr>
            <a:xfrm>
              <a:off x="2873519" y="1980144"/>
              <a:ext cx="352800" cy="3711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672FC7F-B3EB-49C5-90E4-B2AC81E1CCAB}"/>
                    </a:ext>
                  </a:extLst>
                </p:cNvPr>
                <p:cNvSpPr txBox="1"/>
                <p:nvPr/>
              </p:nvSpPr>
              <p:spPr>
                <a:xfrm>
                  <a:off x="3405044" y="2878943"/>
                  <a:ext cx="352800" cy="371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SG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672FC7F-B3EB-49C5-90E4-B2AC81E1C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5044" y="2878943"/>
                  <a:ext cx="352800" cy="371127"/>
                </a:xfrm>
                <a:prstGeom prst="rect">
                  <a:avLst/>
                </a:prstGeom>
                <a:blipFill>
                  <a:blip r:embed="rId8"/>
                  <a:stretch>
                    <a:fillRect r="-26316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A374A30-E359-4DF8-9399-4D3F701206BB}"/>
                    </a:ext>
                  </a:extLst>
                </p:cNvPr>
                <p:cNvSpPr txBox="1"/>
                <p:nvPr/>
              </p:nvSpPr>
              <p:spPr>
                <a:xfrm>
                  <a:off x="4734000" y="2794982"/>
                  <a:ext cx="352800" cy="371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SG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A374A30-E359-4DF8-9399-4D3F701206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4000" y="2794982"/>
                  <a:ext cx="352800" cy="371127"/>
                </a:xfrm>
                <a:prstGeom prst="rect">
                  <a:avLst/>
                </a:prstGeom>
                <a:blipFill>
                  <a:blip r:embed="rId9"/>
                  <a:stretch>
                    <a:fillRect r="-26316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65BD7F4-D747-4E4E-A7C0-E80CE31456C4}"/>
                    </a:ext>
                  </a:extLst>
                </p:cNvPr>
                <p:cNvSpPr txBox="1"/>
                <p:nvPr/>
              </p:nvSpPr>
              <p:spPr>
                <a:xfrm>
                  <a:off x="5462444" y="2160720"/>
                  <a:ext cx="352800" cy="371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SG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65BD7F4-D747-4E4E-A7C0-E80CE31456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2444" y="2160720"/>
                  <a:ext cx="352800" cy="371127"/>
                </a:xfrm>
                <a:prstGeom prst="rect">
                  <a:avLst/>
                </a:prstGeom>
                <a:blipFill>
                  <a:blip r:embed="rId10"/>
                  <a:stretch>
                    <a:fillRect r="-25862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861BD43-E7BE-4FA0-9DC0-7E7E2653A8BD}"/>
                    </a:ext>
                  </a:extLst>
                </p:cNvPr>
                <p:cNvSpPr txBox="1"/>
                <p:nvPr/>
              </p:nvSpPr>
              <p:spPr>
                <a:xfrm>
                  <a:off x="4034964" y="1563896"/>
                  <a:ext cx="352800" cy="371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SG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861BD43-E7BE-4FA0-9DC0-7E7E2653A8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4964" y="1563896"/>
                  <a:ext cx="352800" cy="371127"/>
                </a:xfrm>
                <a:prstGeom prst="rect">
                  <a:avLst/>
                </a:prstGeom>
                <a:blipFill>
                  <a:blip r:embed="rId11"/>
                  <a:stretch>
                    <a:fillRect r="-24138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AF20F4BC-CCE9-4925-B645-77B1938115F4}"/>
              </a:ext>
            </a:extLst>
          </p:cNvPr>
          <p:cNvSpPr txBox="1"/>
          <p:nvPr/>
        </p:nvSpPr>
        <p:spPr>
          <a:xfrm>
            <a:off x="2311400" y="2364945"/>
            <a:ext cx="47074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SG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73C12EF-5495-447A-9075-DF0969481894}"/>
              </a:ext>
            </a:extLst>
          </p:cNvPr>
          <p:cNvSpPr/>
          <p:nvPr/>
        </p:nvSpPr>
        <p:spPr>
          <a:xfrm>
            <a:off x="999274" y="1481930"/>
            <a:ext cx="862283" cy="57157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C0038C-20FC-42BA-B11A-AFCA28203606}"/>
              </a:ext>
            </a:extLst>
          </p:cNvPr>
          <p:cNvSpPr txBox="1"/>
          <p:nvPr/>
        </p:nvSpPr>
        <p:spPr>
          <a:xfrm>
            <a:off x="3498592" y="4835723"/>
            <a:ext cx="1710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d = distance 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9C13693-020D-4280-8F99-110FEB096BDB}"/>
              </a:ext>
            </a:extLst>
          </p:cNvPr>
          <p:cNvSpPr/>
          <p:nvPr/>
        </p:nvSpPr>
        <p:spPr>
          <a:xfrm>
            <a:off x="1371737" y="2509193"/>
            <a:ext cx="862283" cy="7826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0156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3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Aggregation: Mean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2872F0-E53D-41F9-AD69-784C96979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64" y="1481930"/>
            <a:ext cx="2734200" cy="17708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BE31B2E-BEDC-4775-AF0B-D721EC0CF516}"/>
                  </a:ext>
                </a:extLst>
              </p:cNvPr>
              <p:cNvSpPr txBox="1"/>
              <p:nvPr/>
            </p:nvSpPr>
            <p:spPr>
              <a:xfrm>
                <a:off x="1647344" y="2970358"/>
                <a:ext cx="352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BE31B2E-BEDC-4775-AF0B-D721EC0CF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344" y="2970358"/>
                <a:ext cx="352800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1A6463-D502-4E56-A268-1290BDADC40D}"/>
                  </a:ext>
                </a:extLst>
              </p:cNvPr>
              <p:cNvSpPr txBox="1"/>
              <p:nvPr/>
            </p:nvSpPr>
            <p:spPr>
              <a:xfrm>
                <a:off x="2423514" y="2494331"/>
                <a:ext cx="352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1A6463-D502-4E56-A268-1290BDADC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514" y="2494331"/>
                <a:ext cx="352800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415902-EFAE-42DB-A331-78132AE87161}"/>
                  </a:ext>
                </a:extLst>
              </p:cNvPr>
              <p:cNvSpPr txBox="1"/>
              <p:nvPr/>
            </p:nvSpPr>
            <p:spPr>
              <a:xfrm>
                <a:off x="1047450" y="1690673"/>
                <a:ext cx="352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415902-EFAE-42DB-A331-78132AE87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450" y="1690673"/>
                <a:ext cx="352800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AB0E92-5439-46A5-85E3-DAAC82971313}"/>
                  </a:ext>
                </a:extLst>
              </p:cNvPr>
              <p:cNvSpPr txBox="1"/>
              <p:nvPr/>
            </p:nvSpPr>
            <p:spPr>
              <a:xfrm>
                <a:off x="363044" y="2997247"/>
                <a:ext cx="352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AB0E92-5439-46A5-85E3-DAAC82971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44" y="2997247"/>
                <a:ext cx="35280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4C178EE-533C-4720-865F-0CC2D3A1CB67}"/>
              </a:ext>
            </a:extLst>
          </p:cNvPr>
          <p:cNvSpPr txBox="1"/>
          <p:nvPr/>
        </p:nvSpPr>
        <p:spPr>
          <a:xfrm>
            <a:off x="151290" y="1228656"/>
            <a:ext cx="1710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Input Layer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582E15E-327C-4B8C-BD02-1E945DD7D930}"/>
              </a:ext>
            </a:extLst>
          </p:cNvPr>
          <p:cNvGrpSpPr/>
          <p:nvPr/>
        </p:nvGrpSpPr>
        <p:grpSpPr>
          <a:xfrm>
            <a:off x="5982080" y="1228657"/>
            <a:ext cx="3301876" cy="2612427"/>
            <a:chOff x="5982080" y="1228657"/>
            <a:chExt cx="3301876" cy="2612427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9B83801-FD10-42FD-98CE-EE63924620DC}"/>
                </a:ext>
              </a:extLst>
            </p:cNvPr>
            <p:cNvGrpSpPr/>
            <p:nvPr/>
          </p:nvGrpSpPr>
          <p:grpSpPr>
            <a:xfrm>
              <a:off x="5982080" y="1310175"/>
              <a:ext cx="3301876" cy="2530909"/>
              <a:chOff x="5982080" y="1310175"/>
              <a:chExt cx="3301876" cy="2530909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D566BAA8-9AFF-49EE-8DCD-7B140998F3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49063" y="1310175"/>
                <a:ext cx="2734200" cy="1770807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C95254DD-B150-420F-8119-3B2EDCCF900C}"/>
                      </a:ext>
                    </a:extLst>
                  </p:cNvPr>
                  <p:cNvSpPr txBox="1"/>
                  <p:nvPr/>
                </p:nvSpPr>
                <p:spPr>
                  <a:xfrm>
                    <a:off x="7778163" y="2794982"/>
                    <a:ext cx="352800" cy="3711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SG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SG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C95254DD-B150-420F-8119-3B2EDCCF90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8163" y="2794982"/>
                    <a:ext cx="352800" cy="37112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24138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0259868-BD91-4901-BE16-8F63C623D367}"/>
                      </a:ext>
                    </a:extLst>
                  </p:cNvPr>
                  <p:cNvSpPr txBox="1"/>
                  <p:nvPr/>
                </p:nvSpPr>
                <p:spPr>
                  <a:xfrm>
                    <a:off x="8506607" y="2160720"/>
                    <a:ext cx="352800" cy="3711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SG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SG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0259868-BD91-4901-BE16-8F63C623D3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06607" y="2160720"/>
                    <a:ext cx="352800" cy="37112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25862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E8000929-6177-4FEE-85FC-077A50BB46C8}"/>
                      </a:ext>
                    </a:extLst>
                  </p:cNvPr>
                  <p:cNvSpPr txBox="1"/>
                  <p:nvPr/>
                </p:nvSpPr>
                <p:spPr>
                  <a:xfrm>
                    <a:off x="7079127" y="1563896"/>
                    <a:ext cx="352800" cy="3711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SG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SG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E8000929-6177-4FEE-85FC-077A50BB46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79127" y="1563896"/>
                    <a:ext cx="352800" cy="37112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25862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BA5A745-3A55-476A-9013-08F8180C551E}"/>
                      </a:ext>
                    </a:extLst>
                  </p:cNvPr>
                  <p:cNvSpPr txBox="1"/>
                  <p:nvPr/>
                </p:nvSpPr>
                <p:spPr>
                  <a:xfrm>
                    <a:off x="6449207" y="2878943"/>
                    <a:ext cx="352800" cy="3711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SG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SG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BA5A745-3A55-476A-9013-08F8180C55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49207" y="2878943"/>
                    <a:ext cx="352800" cy="37112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24138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" name="Arrow: Right 26">
                <a:extLst>
                  <a:ext uri="{FF2B5EF4-FFF2-40B4-BE49-F238E27FC236}">
                    <a16:creationId xmlns:a16="http://schemas.microsoft.com/office/drawing/2014/main" id="{40CFEEEA-B9F5-4337-BC23-75B2BABB70F9}"/>
                  </a:ext>
                </a:extLst>
              </p:cNvPr>
              <p:cNvSpPr/>
              <p:nvPr/>
            </p:nvSpPr>
            <p:spPr>
              <a:xfrm>
                <a:off x="5982080" y="1980144"/>
                <a:ext cx="352800" cy="37112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13C2F991-845F-49E7-845B-E5CED6A8A685}"/>
                      </a:ext>
                    </a:extLst>
                  </p:cNvPr>
                  <p:cNvSpPr txBox="1"/>
                  <p:nvPr/>
                </p:nvSpPr>
                <p:spPr>
                  <a:xfrm>
                    <a:off x="6052904" y="3479767"/>
                    <a:ext cx="3231052" cy="3613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SG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SG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𝑀𝐸𝐴𝑁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SG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3, :</m:t>
                              </m:r>
                            </m:e>
                          </m:d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SG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13C2F991-845F-49E7-845B-E5CED6A8A6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52904" y="3479767"/>
                    <a:ext cx="3231052" cy="36131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5085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2B7A2046-0B78-4031-B1BA-F9FCE53067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23528" y="2526593"/>
                <a:ext cx="459479" cy="102223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1826653-6207-4722-A97F-CDDF1B4689D3}"/>
                </a:ext>
              </a:extLst>
            </p:cNvPr>
            <p:cNvSpPr txBox="1"/>
            <p:nvPr/>
          </p:nvSpPr>
          <p:spPr>
            <a:xfrm>
              <a:off x="6052904" y="1228657"/>
              <a:ext cx="17252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Hidden Layer 1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9F841EC-63EE-45AC-B109-F84298D96B0D}"/>
              </a:ext>
            </a:extLst>
          </p:cNvPr>
          <p:cNvGrpSpPr/>
          <p:nvPr/>
        </p:nvGrpSpPr>
        <p:grpSpPr>
          <a:xfrm>
            <a:off x="2835580" y="1228656"/>
            <a:ext cx="3413483" cy="2958257"/>
            <a:chOff x="2835580" y="1228656"/>
            <a:chExt cx="3413483" cy="2958257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68D13A3-7A32-42FB-BF0C-CB57CA754529}"/>
                </a:ext>
              </a:extLst>
            </p:cNvPr>
            <p:cNvGrpSpPr/>
            <p:nvPr/>
          </p:nvGrpSpPr>
          <p:grpSpPr>
            <a:xfrm>
              <a:off x="2835580" y="1228656"/>
              <a:ext cx="3413483" cy="2958257"/>
              <a:chOff x="2835580" y="1228656"/>
              <a:chExt cx="3413483" cy="2958257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5FA32DD-9467-4801-B77A-A18314C529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78747" y="1274002"/>
                <a:ext cx="2734200" cy="1770807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1A93DE-383B-4333-BE9D-A461012514F2}"/>
                  </a:ext>
                </a:extLst>
              </p:cNvPr>
              <p:cNvSpPr txBox="1"/>
              <p:nvPr/>
            </p:nvSpPr>
            <p:spPr>
              <a:xfrm>
                <a:off x="2835580" y="1228656"/>
                <a:ext cx="1710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Hidden Layer 0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6E425367-ADA2-41BF-AA0A-D829084BF159}"/>
                      </a:ext>
                    </a:extLst>
                  </p:cNvPr>
                  <p:cNvSpPr txBox="1"/>
                  <p:nvPr/>
                </p:nvSpPr>
                <p:spPr>
                  <a:xfrm>
                    <a:off x="3557700" y="3610152"/>
                    <a:ext cx="2691363" cy="5767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SG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𝑀𝐸𝐴𝑁</m:t>
                          </m:r>
                          <m:d>
                            <m:dPr>
                              <m:ctrlP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SG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SG" b="0" i="1" dirty="0" smtClean="0">
                                      <a:latin typeface="Cambria Math" panose="02040503050406030204" pitchFamily="18" charset="0"/>
                                    </a:rPr>
                                    <m:t>3, :</m:t>
                                  </m:r>
                                </m:e>
                              </m:d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oMath>
                      </m:oMathPara>
                    </a14:m>
                    <a:endParaRPr lang="en-SG" b="0" dirty="0"/>
                  </a:p>
                  <a:p>
                    <a:endParaRPr lang="en-SG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6E425367-ADA2-41BF-AA0A-D829084BF1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7700" y="3610152"/>
                    <a:ext cx="2691363" cy="57676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E854C5C2-65BD-457F-926C-69A9BDCE59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53212" y="2463706"/>
                <a:ext cx="446880" cy="119672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6257E795-EA1D-4ED7-88B8-437D220728C2}"/>
                </a:ext>
              </a:extLst>
            </p:cNvPr>
            <p:cNvSpPr/>
            <p:nvPr/>
          </p:nvSpPr>
          <p:spPr>
            <a:xfrm>
              <a:off x="2873519" y="1980144"/>
              <a:ext cx="352800" cy="3711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672FC7F-B3EB-49C5-90E4-B2AC81E1CCAB}"/>
                    </a:ext>
                  </a:extLst>
                </p:cNvPr>
                <p:cNvSpPr txBox="1"/>
                <p:nvPr/>
              </p:nvSpPr>
              <p:spPr>
                <a:xfrm>
                  <a:off x="3405044" y="2878943"/>
                  <a:ext cx="352800" cy="371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SG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672FC7F-B3EB-49C5-90E4-B2AC81E1C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5044" y="2878943"/>
                  <a:ext cx="352800" cy="371127"/>
                </a:xfrm>
                <a:prstGeom prst="rect">
                  <a:avLst/>
                </a:prstGeom>
                <a:blipFill>
                  <a:blip r:embed="rId13"/>
                  <a:stretch>
                    <a:fillRect r="-26316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A374A30-E359-4DF8-9399-4D3F701206BB}"/>
                    </a:ext>
                  </a:extLst>
                </p:cNvPr>
                <p:cNvSpPr txBox="1"/>
                <p:nvPr/>
              </p:nvSpPr>
              <p:spPr>
                <a:xfrm>
                  <a:off x="4734000" y="2794982"/>
                  <a:ext cx="352800" cy="371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SG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A374A30-E359-4DF8-9399-4D3F701206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4000" y="2794982"/>
                  <a:ext cx="352800" cy="371127"/>
                </a:xfrm>
                <a:prstGeom prst="rect">
                  <a:avLst/>
                </a:prstGeom>
                <a:blipFill>
                  <a:blip r:embed="rId14"/>
                  <a:stretch>
                    <a:fillRect r="-26316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65BD7F4-D747-4E4E-A7C0-E80CE31456C4}"/>
                    </a:ext>
                  </a:extLst>
                </p:cNvPr>
                <p:cNvSpPr txBox="1"/>
                <p:nvPr/>
              </p:nvSpPr>
              <p:spPr>
                <a:xfrm>
                  <a:off x="5462444" y="2160720"/>
                  <a:ext cx="352800" cy="371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SG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65BD7F4-D747-4E4E-A7C0-E80CE31456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2444" y="2160720"/>
                  <a:ext cx="352800" cy="371127"/>
                </a:xfrm>
                <a:prstGeom prst="rect">
                  <a:avLst/>
                </a:prstGeom>
                <a:blipFill>
                  <a:blip r:embed="rId15"/>
                  <a:stretch>
                    <a:fillRect r="-25862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861BD43-E7BE-4FA0-9DC0-7E7E2653A8BD}"/>
                    </a:ext>
                  </a:extLst>
                </p:cNvPr>
                <p:cNvSpPr txBox="1"/>
                <p:nvPr/>
              </p:nvSpPr>
              <p:spPr>
                <a:xfrm>
                  <a:off x="4034964" y="1563896"/>
                  <a:ext cx="352800" cy="371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SG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861BD43-E7BE-4FA0-9DC0-7E7E2653A8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4964" y="1563896"/>
                  <a:ext cx="352800" cy="371127"/>
                </a:xfrm>
                <a:prstGeom prst="rect">
                  <a:avLst/>
                </a:prstGeom>
                <a:blipFill>
                  <a:blip r:embed="rId16"/>
                  <a:stretch>
                    <a:fillRect r="-24138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AF20F4BC-CCE9-4925-B645-77B1938115F4}"/>
              </a:ext>
            </a:extLst>
          </p:cNvPr>
          <p:cNvSpPr txBox="1"/>
          <p:nvPr/>
        </p:nvSpPr>
        <p:spPr>
          <a:xfrm>
            <a:off x="2311400" y="2364945"/>
            <a:ext cx="47074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SG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C0038C-20FC-42BA-B11A-AFCA28203606}"/>
              </a:ext>
            </a:extLst>
          </p:cNvPr>
          <p:cNvSpPr txBox="1"/>
          <p:nvPr/>
        </p:nvSpPr>
        <p:spPr>
          <a:xfrm>
            <a:off x="3498592" y="4835723"/>
            <a:ext cx="1710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d = distance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BDF03D4-B9D7-4FF4-AD50-EF1AC078FB3C}"/>
              </a:ext>
            </a:extLst>
          </p:cNvPr>
          <p:cNvGrpSpPr/>
          <p:nvPr/>
        </p:nvGrpSpPr>
        <p:grpSpPr>
          <a:xfrm>
            <a:off x="293912" y="1430265"/>
            <a:ext cx="1828122" cy="1874758"/>
            <a:chOff x="293912" y="1430265"/>
            <a:chExt cx="1828122" cy="1874758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73C12EF-5495-447A-9075-DF0969481894}"/>
                </a:ext>
              </a:extLst>
            </p:cNvPr>
            <p:cNvSpPr/>
            <p:nvPr/>
          </p:nvSpPr>
          <p:spPr>
            <a:xfrm>
              <a:off x="293912" y="2586140"/>
              <a:ext cx="812918" cy="718883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09BC1AB-E92A-49C0-90D1-DD8FCCD76BA4}"/>
                </a:ext>
              </a:extLst>
            </p:cNvPr>
            <p:cNvSpPr/>
            <p:nvPr/>
          </p:nvSpPr>
          <p:spPr>
            <a:xfrm>
              <a:off x="1048639" y="1430265"/>
              <a:ext cx="812918" cy="718883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716DC8B-B633-4520-8488-FA53DF791543}"/>
                </a:ext>
              </a:extLst>
            </p:cNvPr>
            <p:cNvSpPr/>
            <p:nvPr/>
          </p:nvSpPr>
          <p:spPr>
            <a:xfrm>
              <a:off x="1309116" y="2491245"/>
              <a:ext cx="812918" cy="718883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A12696EF-899F-4DC8-9068-447365FC34E9}"/>
              </a:ext>
            </a:extLst>
          </p:cNvPr>
          <p:cNvSpPr txBox="1"/>
          <p:nvPr/>
        </p:nvSpPr>
        <p:spPr>
          <a:xfrm>
            <a:off x="929323" y="4035794"/>
            <a:ext cx="7233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800" b="1" dirty="0"/>
              <a:t>By having many hidden layer, we can extract the relationship between nodes from far. </a:t>
            </a:r>
          </a:p>
        </p:txBody>
      </p:sp>
    </p:spTree>
    <p:extLst>
      <p:ext uri="{BB962C8B-B14F-4D97-AF65-F5344CB8AC3E}">
        <p14:creationId xmlns:p14="http://schemas.microsoft.com/office/powerpoint/2010/main" val="202933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Aggregation: Mean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2872F0-E53D-41F9-AD69-784C96979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64" y="1481930"/>
            <a:ext cx="2734200" cy="17708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BE31B2E-BEDC-4775-AF0B-D721EC0CF516}"/>
                  </a:ext>
                </a:extLst>
              </p:cNvPr>
              <p:cNvSpPr txBox="1"/>
              <p:nvPr/>
            </p:nvSpPr>
            <p:spPr>
              <a:xfrm>
                <a:off x="1647344" y="2970358"/>
                <a:ext cx="352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BE31B2E-BEDC-4775-AF0B-D721EC0CF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344" y="2970358"/>
                <a:ext cx="352800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1A6463-D502-4E56-A268-1290BDADC40D}"/>
                  </a:ext>
                </a:extLst>
              </p:cNvPr>
              <p:cNvSpPr txBox="1"/>
              <p:nvPr/>
            </p:nvSpPr>
            <p:spPr>
              <a:xfrm>
                <a:off x="2423514" y="2494331"/>
                <a:ext cx="352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1A6463-D502-4E56-A268-1290BDADC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514" y="2494331"/>
                <a:ext cx="352800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415902-EFAE-42DB-A331-78132AE87161}"/>
                  </a:ext>
                </a:extLst>
              </p:cNvPr>
              <p:cNvSpPr txBox="1"/>
              <p:nvPr/>
            </p:nvSpPr>
            <p:spPr>
              <a:xfrm>
                <a:off x="1047450" y="1690673"/>
                <a:ext cx="352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415902-EFAE-42DB-A331-78132AE87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450" y="1690673"/>
                <a:ext cx="352800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AB0E92-5439-46A5-85E3-DAAC82971313}"/>
                  </a:ext>
                </a:extLst>
              </p:cNvPr>
              <p:cNvSpPr txBox="1"/>
              <p:nvPr/>
            </p:nvSpPr>
            <p:spPr>
              <a:xfrm>
                <a:off x="363044" y="2997247"/>
                <a:ext cx="352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AB0E92-5439-46A5-85E3-DAAC82971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44" y="2997247"/>
                <a:ext cx="35280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4C178EE-533C-4720-865F-0CC2D3A1CB67}"/>
              </a:ext>
            </a:extLst>
          </p:cNvPr>
          <p:cNvSpPr txBox="1"/>
          <p:nvPr/>
        </p:nvSpPr>
        <p:spPr>
          <a:xfrm>
            <a:off x="151290" y="1228656"/>
            <a:ext cx="1710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Input Layer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582E15E-327C-4B8C-BD02-1E945DD7D930}"/>
              </a:ext>
            </a:extLst>
          </p:cNvPr>
          <p:cNvGrpSpPr/>
          <p:nvPr/>
        </p:nvGrpSpPr>
        <p:grpSpPr>
          <a:xfrm>
            <a:off x="5982080" y="1228657"/>
            <a:ext cx="3301876" cy="2612427"/>
            <a:chOff x="5982080" y="1228657"/>
            <a:chExt cx="3301876" cy="2612427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9B83801-FD10-42FD-98CE-EE63924620DC}"/>
                </a:ext>
              </a:extLst>
            </p:cNvPr>
            <p:cNvGrpSpPr/>
            <p:nvPr/>
          </p:nvGrpSpPr>
          <p:grpSpPr>
            <a:xfrm>
              <a:off x="5982080" y="1310175"/>
              <a:ext cx="3301876" cy="2530909"/>
              <a:chOff x="5982080" y="1310175"/>
              <a:chExt cx="3301876" cy="2530909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D566BAA8-9AFF-49EE-8DCD-7B140998F3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49063" y="1310175"/>
                <a:ext cx="2734200" cy="1770807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C95254DD-B150-420F-8119-3B2EDCCF900C}"/>
                      </a:ext>
                    </a:extLst>
                  </p:cNvPr>
                  <p:cNvSpPr txBox="1"/>
                  <p:nvPr/>
                </p:nvSpPr>
                <p:spPr>
                  <a:xfrm>
                    <a:off x="7778163" y="2794982"/>
                    <a:ext cx="352800" cy="3711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SG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SG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C95254DD-B150-420F-8119-3B2EDCCF90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8163" y="2794982"/>
                    <a:ext cx="352800" cy="37112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24138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0259868-BD91-4901-BE16-8F63C623D367}"/>
                      </a:ext>
                    </a:extLst>
                  </p:cNvPr>
                  <p:cNvSpPr txBox="1"/>
                  <p:nvPr/>
                </p:nvSpPr>
                <p:spPr>
                  <a:xfrm>
                    <a:off x="8506607" y="2160720"/>
                    <a:ext cx="352800" cy="3711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SG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SG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0259868-BD91-4901-BE16-8F63C623D3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06607" y="2160720"/>
                    <a:ext cx="352800" cy="37112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25862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E8000929-6177-4FEE-85FC-077A50BB46C8}"/>
                      </a:ext>
                    </a:extLst>
                  </p:cNvPr>
                  <p:cNvSpPr txBox="1"/>
                  <p:nvPr/>
                </p:nvSpPr>
                <p:spPr>
                  <a:xfrm>
                    <a:off x="7079127" y="1563896"/>
                    <a:ext cx="352800" cy="3711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SG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SG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E8000929-6177-4FEE-85FC-077A50BB46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79127" y="1563896"/>
                    <a:ext cx="352800" cy="37112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25862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BA5A745-3A55-476A-9013-08F8180C551E}"/>
                      </a:ext>
                    </a:extLst>
                  </p:cNvPr>
                  <p:cNvSpPr txBox="1"/>
                  <p:nvPr/>
                </p:nvSpPr>
                <p:spPr>
                  <a:xfrm>
                    <a:off x="6449207" y="2878943"/>
                    <a:ext cx="352800" cy="3711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SG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SG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BA5A745-3A55-476A-9013-08F8180C55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49207" y="2878943"/>
                    <a:ext cx="352800" cy="37112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24138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" name="Arrow: Right 26">
                <a:extLst>
                  <a:ext uri="{FF2B5EF4-FFF2-40B4-BE49-F238E27FC236}">
                    <a16:creationId xmlns:a16="http://schemas.microsoft.com/office/drawing/2014/main" id="{40CFEEEA-B9F5-4337-BC23-75B2BABB70F9}"/>
                  </a:ext>
                </a:extLst>
              </p:cNvPr>
              <p:cNvSpPr/>
              <p:nvPr/>
            </p:nvSpPr>
            <p:spPr>
              <a:xfrm>
                <a:off x="5982080" y="1980144"/>
                <a:ext cx="352800" cy="37112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13C2F991-845F-49E7-845B-E5CED6A8A685}"/>
                      </a:ext>
                    </a:extLst>
                  </p:cNvPr>
                  <p:cNvSpPr txBox="1"/>
                  <p:nvPr/>
                </p:nvSpPr>
                <p:spPr>
                  <a:xfrm>
                    <a:off x="6052904" y="3479767"/>
                    <a:ext cx="3231052" cy="3613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SG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SG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𝑀𝐸𝐴𝑁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SG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3, :</m:t>
                              </m:r>
                            </m:e>
                          </m:d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SG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13C2F991-845F-49E7-845B-E5CED6A8A6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52904" y="3479767"/>
                    <a:ext cx="3231052" cy="36131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5085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2B7A2046-0B78-4031-B1BA-F9FCE53067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23528" y="2526593"/>
                <a:ext cx="459479" cy="102223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1826653-6207-4722-A97F-CDDF1B4689D3}"/>
                </a:ext>
              </a:extLst>
            </p:cNvPr>
            <p:cNvSpPr txBox="1"/>
            <p:nvPr/>
          </p:nvSpPr>
          <p:spPr>
            <a:xfrm>
              <a:off x="6052904" y="1228657"/>
              <a:ext cx="17252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Hidden Layer 1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9F841EC-63EE-45AC-B109-F84298D96B0D}"/>
              </a:ext>
            </a:extLst>
          </p:cNvPr>
          <p:cNvGrpSpPr/>
          <p:nvPr/>
        </p:nvGrpSpPr>
        <p:grpSpPr>
          <a:xfrm>
            <a:off x="2835580" y="1228656"/>
            <a:ext cx="3413483" cy="2958257"/>
            <a:chOff x="2835580" y="1228656"/>
            <a:chExt cx="3413483" cy="2958257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68D13A3-7A32-42FB-BF0C-CB57CA754529}"/>
                </a:ext>
              </a:extLst>
            </p:cNvPr>
            <p:cNvGrpSpPr/>
            <p:nvPr/>
          </p:nvGrpSpPr>
          <p:grpSpPr>
            <a:xfrm>
              <a:off x="2835580" y="1228656"/>
              <a:ext cx="3413483" cy="2958257"/>
              <a:chOff x="2835580" y="1228656"/>
              <a:chExt cx="3413483" cy="2958257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5FA32DD-9467-4801-B77A-A18314C529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78747" y="1274002"/>
                <a:ext cx="2734200" cy="1770807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1A93DE-383B-4333-BE9D-A461012514F2}"/>
                  </a:ext>
                </a:extLst>
              </p:cNvPr>
              <p:cNvSpPr txBox="1"/>
              <p:nvPr/>
            </p:nvSpPr>
            <p:spPr>
              <a:xfrm>
                <a:off x="2835580" y="1228656"/>
                <a:ext cx="1710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Hidden Layer 0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6E425367-ADA2-41BF-AA0A-D829084BF159}"/>
                      </a:ext>
                    </a:extLst>
                  </p:cNvPr>
                  <p:cNvSpPr txBox="1"/>
                  <p:nvPr/>
                </p:nvSpPr>
                <p:spPr>
                  <a:xfrm>
                    <a:off x="3557700" y="3610152"/>
                    <a:ext cx="2691363" cy="5767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SG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𝑀𝐸𝐴𝑁</m:t>
                          </m:r>
                          <m:d>
                            <m:dPr>
                              <m:ctrlP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SG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SG" b="0" i="1" dirty="0" smtClean="0">
                                      <a:latin typeface="Cambria Math" panose="02040503050406030204" pitchFamily="18" charset="0"/>
                                    </a:rPr>
                                    <m:t>3, :</m:t>
                                  </m:r>
                                </m:e>
                              </m:d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oMath>
                      </m:oMathPara>
                    </a14:m>
                    <a:endParaRPr lang="en-SG" b="0" dirty="0"/>
                  </a:p>
                  <a:p>
                    <a:endParaRPr lang="en-SG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6E425367-ADA2-41BF-AA0A-D829084BF1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7700" y="3610152"/>
                    <a:ext cx="2691363" cy="57676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E854C5C2-65BD-457F-926C-69A9BDCE59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53212" y="2463706"/>
                <a:ext cx="446880" cy="119672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6257E795-EA1D-4ED7-88B8-437D220728C2}"/>
                </a:ext>
              </a:extLst>
            </p:cNvPr>
            <p:cNvSpPr/>
            <p:nvPr/>
          </p:nvSpPr>
          <p:spPr>
            <a:xfrm>
              <a:off x="2873519" y="1980144"/>
              <a:ext cx="352800" cy="3711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672FC7F-B3EB-49C5-90E4-B2AC81E1CCAB}"/>
                    </a:ext>
                  </a:extLst>
                </p:cNvPr>
                <p:cNvSpPr txBox="1"/>
                <p:nvPr/>
              </p:nvSpPr>
              <p:spPr>
                <a:xfrm>
                  <a:off x="3405044" y="2878943"/>
                  <a:ext cx="352800" cy="371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SG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672FC7F-B3EB-49C5-90E4-B2AC81E1C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5044" y="2878943"/>
                  <a:ext cx="352800" cy="371127"/>
                </a:xfrm>
                <a:prstGeom prst="rect">
                  <a:avLst/>
                </a:prstGeom>
                <a:blipFill>
                  <a:blip r:embed="rId13"/>
                  <a:stretch>
                    <a:fillRect r="-26316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A374A30-E359-4DF8-9399-4D3F701206BB}"/>
                    </a:ext>
                  </a:extLst>
                </p:cNvPr>
                <p:cNvSpPr txBox="1"/>
                <p:nvPr/>
              </p:nvSpPr>
              <p:spPr>
                <a:xfrm>
                  <a:off x="4734000" y="2794982"/>
                  <a:ext cx="352800" cy="371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SG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A374A30-E359-4DF8-9399-4D3F701206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4000" y="2794982"/>
                  <a:ext cx="352800" cy="371127"/>
                </a:xfrm>
                <a:prstGeom prst="rect">
                  <a:avLst/>
                </a:prstGeom>
                <a:blipFill>
                  <a:blip r:embed="rId14"/>
                  <a:stretch>
                    <a:fillRect r="-26316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65BD7F4-D747-4E4E-A7C0-E80CE31456C4}"/>
                    </a:ext>
                  </a:extLst>
                </p:cNvPr>
                <p:cNvSpPr txBox="1"/>
                <p:nvPr/>
              </p:nvSpPr>
              <p:spPr>
                <a:xfrm>
                  <a:off x="5462444" y="2160720"/>
                  <a:ext cx="352800" cy="371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SG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65BD7F4-D747-4E4E-A7C0-E80CE31456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2444" y="2160720"/>
                  <a:ext cx="352800" cy="371127"/>
                </a:xfrm>
                <a:prstGeom prst="rect">
                  <a:avLst/>
                </a:prstGeom>
                <a:blipFill>
                  <a:blip r:embed="rId15"/>
                  <a:stretch>
                    <a:fillRect r="-25862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861BD43-E7BE-4FA0-9DC0-7E7E2653A8BD}"/>
                    </a:ext>
                  </a:extLst>
                </p:cNvPr>
                <p:cNvSpPr txBox="1"/>
                <p:nvPr/>
              </p:nvSpPr>
              <p:spPr>
                <a:xfrm>
                  <a:off x="4034964" y="1563896"/>
                  <a:ext cx="352800" cy="371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SG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861BD43-E7BE-4FA0-9DC0-7E7E2653A8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4964" y="1563896"/>
                  <a:ext cx="352800" cy="371127"/>
                </a:xfrm>
                <a:prstGeom prst="rect">
                  <a:avLst/>
                </a:prstGeom>
                <a:blipFill>
                  <a:blip r:embed="rId16"/>
                  <a:stretch>
                    <a:fillRect r="-24138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373C12EF-5495-447A-9075-DF0969481894}"/>
              </a:ext>
            </a:extLst>
          </p:cNvPr>
          <p:cNvSpPr/>
          <p:nvPr/>
        </p:nvSpPr>
        <p:spPr>
          <a:xfrm>
            <a:off x="293912" y="2586140"/>
            <a:ext cx="812918" cy="718883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C0038C-20FC-42BA-B11A-AFCA28203606}"/>
              </a:ext>
            </a:extLst>
          </p:cNvPr>
          <p:cNvSpPr txBox="1"/>
          <p:nvPr/>
        </p:nvSpPr>
        <p:spPr>
          <a:xfrm>
            <a:off x="3498592" y="4835723"/>
            <a:ext cx="1710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d = distance 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09BC1AB-E92A-49C0-90D1-DD8FCCD76BA4}"/>
              </a:ext>
            </a:extLst>
          </p:cNvPr>
          <p:cNvSpPr/>
          <p:nvPr/>
        </p:nvSpPr>
        <p:spPr>
          <a:xfrm>
            <a:off x="1048639" y="1430265"/>
            <a:ext cx="812918" cy="718883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716DC8B-B633-4520-8488-FA53DF791543}"/>
              </a:ext>
            </a:extLst>
          </p:cNvPr>
          <p:cNvSpPr/>
          <p:nvPr/>
        </p:nvSpPr>
        <p:spPr>
          <a:xfrm>
            <a:off x="1309116" y="2491245"/>
            <a:ext cx="812918" cy="718883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12696EF-899F-4DC8-9068-447365FC34E9}"/>
              </a:ext>
            </a:extLst>
          </p:cNvPr>
          <p:cNvSpPr txBox="1"/>
          <p:nvPr/>
        </p:nvSpPr>
        <p:spPr>
          <a:xfrm>
            <a:off x="929323" y="4035794"/>
            <a:ext cx="7233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800" b="1" dirty="0"/>
              <a:t>By having many hidden layer, we can extract the relationship between nodes from far.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A94D9F7-D20F-49B4-8DD0-B444A5042951}"/>
              </a:ext>
            </a:extLst>
          </p:cNvPr>
          <p:cNvGrpSpPr/>
          <p:nvPr/>
        </p:nvGrpSpPr>
        <p:grpSpPr>
          <a:xfrm>
            <a:off x="25221" y="3510118"/>
            <a:ext cx="9022466" cy="1568497"/>
            <a:chOff x="25221" y="3510118"/>
            <a:chExt cx="9022466" cy="156849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5289E2B-1B08-4724-BA5E-7990C526FA28}"/>
                </a:ext>
              </a:extLst>
            </p:cNvPr>
            <p:cNvSpPr txBox="1"/>
            <p:nvPr/>
          </p:nvSpPr>
          <p:spPr>
            <a:xfrm>
              <a:off x="25221" y="3597827"/>
              <a:ext cx="2990286" cy="14157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SG" sz="2400" dirty="0"/>
                <a:t>DCNN (Diffusion-Convolutional Neural Network)</a:t>
              </a:r>
            </a:p>
            <a:p>
              <a:r>
                <a:rPr lang="en-SG" dirty="0">
                  <a:hlinkClick r:id="rId17"/>
                </a:rPr>
                <a:t>https://arxiv.org/abs/1511.02136</a:t>
              </a:r>
              <a:r>
                <a:rPr lang="en-SG" dirty="0"/>
                <a:t> </a:t>
              </a:r>
              <a:endParaRPr lang="en-SG" sz="2400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4111FC8-231A-42BE-9179-5DE01A445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773699" y="3510118"/>
              <a:ext cx="6273988" cy="15684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3128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Aggregation: Weighted Sum 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582E15E-327C-4B8C-BD02-1E945DD7D930}"/>
              </a:ext>
            </a:extLst>
          </p:cNvPr>
          <p:cNvGrpSpPr/>
          <p:nvPr/>
        </p:nvGrpSpPr>
        <p:grpSpPr>
          <a:xfrm>
            <a:off x="4698890" y="1750589"/>
            <a:ext cx="3301876" cy="2619994"/>
            <a:chOff x="5982080" y="1228657"/>
            <a:chExt cx="3301876" cy="2619994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9B83801-FD10-42FD-98CE-EE63924620DC}"/>
                </a:ext>
              </a:extLst>
            </p:cNvPr>
            <p:cNvGrpSpPr/>
            <p:nvPr/>
          </p:nvGrpSpPr>
          <p:grpSpPr>
            <a:xfrm>
              <a:off x="5982080" y="1310175"/>
              <a:ext cx="3301876" cy="2538476"/>
              <a:chOff x="5982080" y="1310175"/>
              <a:chExt cx="3301876" cy="2538476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D566BAA8-9AFF-49EE-8DCD-7B140998F3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49063" y="1310175"/>
                <a:ext cx="2734200" cy="1770807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C95254DD-B150-420F-8119-3B2EDCCF900C}"/>
                      </a:ext>
                    </a:extLst>
                  </p:cNvPr>
                  <p:cNvSpPr txBox="1"/>
                  <p:nvPr/>
                </p:nvSpPr>
                <p:spPr>
                  <a:xfrm>
                    <a:off x="7778163" y="2794982"/>
                    <a:ext cx="352800" cy="3711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SG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SG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C95254DD-B150-420F-8119-3B2EDCCF90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8163" y="2794982"/>
                    <a:ext cx="352800" cy="37112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25862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0259868-BD91-4901-BE16-8F63C623D367}"/>
                      </a:ext>
                    </a:extLst>
                  </p:cNvPr>
                  <p:cNvSpPr txBox="1"/>
                  <p:nvPr/>
                </p:nvSpPr>
                <p:spPr>
                  <a:xfrm>
                    <a:off x="8506607" y="2160720"/>
                    <a:ext cx="352800" cy="3711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SG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SG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0259868-BD91-4901-BE16-8F63C623D3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06607" y="2160720"/>
                    <a:ext cx="352800" cy="37112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24138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E8000929-6177-4FEE-85FC-077A50BB46C8}"/>
                      </a:ext>
                    </a:extLst>
                  </p:cNvPr>
                  <p:cNvSpPr txBox="1"/>
                  <p:nvPr/>
                </p:nvSpPr>
                <p:spPr>
                  <a:xfrm>
                    <a:off x="7079127" y="1563896"/>
                    <a:ext cx="352800" cy="3711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SG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SG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E8000929-6177-4FEE-85FC-077A50BB46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79127" y="1563896"/>
                    <a:ext cx="352800" cy="37112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24138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BA5A745-3A55-476A-9013-08F8180C551E}"/>
                      </a:ext>
                    </a:extLst>
                  </p:cNvPr>
                  <p:cNvSpPr txBox="1"/>
                  <p:nvPr/>
                </p:nvSpPr>
                <p:spPr>
                  <a:xfrm>
                    <a:off x="6449207" y="2878943"/>
                    <a:ext cx="352800" cy="3711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SG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SG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BA5A745-3A55-476A-9013-08F8180C55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49207" y="2878943"/>
                    <a:ext cx="352800" cy="37112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25862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" name="Arrow: Right 26">
                <a:extLst>
                  <a:ext uri="{FF2B5EF4-FFF2-40B4-BE49-F238E27FC236}">
                    <a16:creationId xmlns:a16="http://schemas.microsoft.com/office/drawing/2014/main" id="{40CFEEEA-B9F5-4337-BC23-75B2BABB70F9}"/>
                  </a:ext>
                </a:extLst>
              </p:cNvPr>
              <p:cNvSpPr/>
              <p:nvPr/>
            </p:nvSpPr>
            <p:spPr>
              <a:xfrm>
                <a:off x="5982080" y="1980144"/>
                <a:ext cx="352800" cy="37112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13C2F991-845F-49E7-845B-E5CED6A8A685}"/>
                      </a:ext>
                    </a:extLst>
                  </p:cNvPr>
                  <p:cNvSpPr txBox="1"/>
                  <p:nvPr/>
                </p:nvSpPr>
                <p:spPr>
                  <a:xfrm>
                    <a:off x="6052904" y="3479767"/>
                    <a:ext cx="3231052" cy="3688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SG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SG" b="0" i="1" dirty="0" smtClean="0">
                                      <a:latin typeface="Cambria Math" panose="02040503050406030204" pitchFamily="18" charset="0"/>
                                    </a:rPr>
                                    <m:t>1,2</m:t>
                                  </m:r>
                                </m:sub>
                              </m:sSub>
                            </m:e>
                          </m:d>
                          <m:r>
                            <a:rPr lang="en-SG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Sup>
                            <m:sSubSupPr>
                              <m:ctrlPr>
                                <a:rPr lang="en-SG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SG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SG" b="0" i="1" dirty="0" smtClean="0">
                                      <a:latin typeface="Cambria Math" panose="02040503050406030204" pitchFamily="18" charset="0"/>
                                    </a:rPr>
                                    <m:t>,3</m:t>
                                  </m:r>
                                </m:sub>
                              </m:sSub>
                            </m:e>
                          </m:d>
                          <m:r>
                            <a:rPr lang="en-SG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Sup>
                            <m:sSubSupPr>
                              <m:ctrlPr>
                                <a:rPr lang="en-SG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sup>
                          </m:sSubSup>
                        </m:oMath>
                      </m:oMathPara>
                    </a14:m>
                    <a:endParaRPr lang="en-SG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13C2F991-845F-49E7-845B-E5CED6A8A6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52904" y="3479767"/>
                    <a:ext cx="3231052" cy="36888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2B7A2046-0B78-4031-B1BA-F9FCE53067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23528" y="2526593"/>
                <a:ext cx="459479" cy="102223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1826653-6207-4722-A97F-CDDF1B4689D3}"/>
                </a:ext>
              </a:extLst>
            </p:cNvPr>
            <p:cNvSpPr txBox="1"/>
            <p:nvPr/>
          </p:nvSpPr>
          <p:spPr>
            <a:xfrm>
              <a:off x="6052904" y="1228657"/>
              <a:ext cx="17252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Hidden Layer 1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40C0038C-20FC-42BA-B11A-AFCA28203606}"/>
              </a:ext>
            </a:extLst>
          </p:cNvPr>
          <p:cNvSpPr txBox="1"/>
          <p:nvPr/>
        </p:nvSpPr>
        <p:spPr>
          <a:xfrm>
            <a:off x="-6773" y="4564260"/>
            <a:ext cx="1710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d = distance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BBD6AC5-D760-4129-A3A4-2A1806472B95}"/>
              </a:ext>
            </a:extLst>
          </p:cNvPr>
          <p:cNvGrpSpPr/>
          <p:nvPr/>
        </p:nvGrpSpPr>
        <p:grpSpPr>
          <a:xfrm>
            <a:off x="1030629" y="1750588"/>
            <a:ext cx="3641409" cy="2937165"/>
            <a:chOff x="554173" y="1228656"/>
            <a:chExt cx="3641409" cy="293716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E2872F0-E53D-41F9-AD69-784C96979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0629" y="1367220"/>
              <a:ext cx="2734200" cy="1770807"/>
            </a:xfrm>
            <a:prstGeom prst="rect">
              <a:avLst/>
            </a:prstGeom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9F841EC-63EE-45AC-B109-F84298D96B0D}"/>
                </a:ext>
              </a:extLst>
            </p:cNvPr>
            <p:cNvGrpSpPr/>
            <p:nvPr/>
          </p:nvGrpSpPr>
          <p:grpSpPr>
            <a:xfrm>
              <a:off x="664611" y="1228656"/>
              <a:ext cx="3077367" cy="2021414"/>
              <a:chOff x="2835580" y="1228656"/>
              <a:chExt cx="3077367" cy="2021414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E68D13A3-7A32-42FB-BF0C-CB57CA754529}"/>
                  </a:ext>
                </a:extLst>
              </p:cNvPr>
              <p:cNvGrpSpPr/>
              <p:nvPr/>
            </p:nvGrpSpPr>
            <p:grpSpPr>
              <a:xfrm>
                <a:off x="2835580" y="1228656"/>
                <a:ext cx="3077367" cy="1816153"/>
                <a:chOff x="2835580" y="1228656"/>
                <a:chExt cx="3077367" cy="1816153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25FA32DD-9467-4801-B77A-A18314C529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178747" y="1274002"/>
                  <a:ext cx="2734200" cy="1770807"/>
                </a:xfrm>
                <a:prstGeom prst="rect">
                  <a:avLst/>
                </a:prstGeom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41A93DE-383B-4333-BE9D-A461012514F2}"/>
                    </a:ext>
                  </a:extLst>
                </p:cNvPr>
                <p:cNvSpPr txBox="1"/>
                <p:nvPr/>
              </p:nvSpPr>
              <p:spPr>
                <a:xfrm>
                  <a:off x="2835580" y="1228656"/>
                  <a:ext cx="171026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SG" dirty="0"/>
                    <a:t>Hidden Layer 0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672FC7F-B3EB-49C5-90E4-B2AC81E1CCAB}"/>
                      </a:ext>
                    </a:extLst>
                  </p:cNvPr>
                  <p:cNvSpPr txBox="1"/>
                  <p:nvPr/>
                </p:nvSpPr>
                <p:spPr>
                  <a:xfrm>
                    <a:off x="3405044" y="2878943"/>
                    <a:ext cx="352800" cy="3711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SG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SG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672FC7F-B3EB-49C5-90E4-B2AC81E1CC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5044" y="2878943"/>
                    <a:ext cx="352800" cy="37112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26316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7A374A30-E359-4DF8-9399-4D3F701206BB}"/>
                      </a:ext>
                    </a:extLst>
                  </p:cNvPr>
                  <p:cNvSpPr txBox="1"/>
                  <p:nvPr/>
                </p:nvSpPr>
                <p:spPr>
                  <a:xfrm>
                    <a:off x="4734000" y="2794982"/>
                    <a:ext cx="352800" cy="3711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SG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SG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7A374A30-E359-4DF8-9399-4D3F701206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34000" y="2794982"/>
                    <a:ext cx="352800" cy="37112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26316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965BD7F4-D747-4E4E-A7C0-E80CE31456C4}"/>
                      </a:ext>
                    </a:extLst>
                  </p:cNvPr>
                  <p:cNvSpPr txBox="1"/>
                  <p:nvPr/>
                </p:nvSpPr>
                <p:spPr>
                  <a:xfrm>
                    <a:off x="5462444" y="2160720"/>
                    <a:ext cx="352800" cy="3711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SG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SG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965BD7F4-D747-4E4E-A7C0-E80CE31456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62444" y="2160720"/>
                    <a:ext cx="352800" cy="37112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25862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4861BD43-E7BE-4FA0-9DC0-7E7E2653A8BD}"/>
                      </a:ext>
                    </a:extLst>
                  </p:cNvPr>
                  <p:cNvSpPr txBox="1"/>
                  <p:nvPr/>
                </p:nvSpPr>
                <p:spPr>
                  <a:xfrm>
                    <a:off x="4034964" y="1563896"/>
                    <a:ext cx="352800" cy="3711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SG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SG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4861BD43-E7BE-4FA0-9DC0-7E7E2653A8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4964" y="1563896"/>
                    <a:ext cx="352800" cy="37112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24138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09BC1AB-E92A-49C0-90D1-DD8FCCD76BA4}"/>
                </a:ext>
              </a:extLst>
            </p:cNvPr>
            <p:cNvSpPr/>
            <p:nvPr/>
          </p:nvSpPr>
          <p:spPr>
            <a:xfrm>
              <a:off x="1848157" y="1315555"/>
              <a:ext cx="890765" cy="741613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716DC8B-B633-4520-8488-FA53DF791543}"/>
                </a:ext>
              </a:extLst>
            </p:cNvPr>
            <p:cNvSpPr/>
            <p:nvPr/>
          </p:nvSpPr>
          <p:spPr>
            <a:xfrm>
              <a:off x="2284519" y="2330383"/>
              <a:ext cx="789057" cy="859309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F6F133D-A499-419D-A045-76A63E544D98}"/>
                    </a:ext>
                  </a:extLst>
                </p:cNvPr>
                <p:cNvSpPr txBox="1"/>
                <p:nvPr/>
              </p:nvSpPr>
              <p:spPr>
                <a:xfrm>
                  <a:off x="554173" y="3474029"/>
                  <a:ext cx="3641409" cy="6917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G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SG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SG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SG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SG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SG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SG" i="1" dirty="0">
                                            <a:latin typeface="Cambria Math" panose="02040503050406030204" pitchFamily="18" charset="0"/>
                                          </a:rPr>
                                          <m:t>𝑑𝑒𝑔𝑟𝑒𝑒</m:t>
                                        </m:r>
                                        <m:r>
                                          <a:rPr lang="en-SG" i="1" dirty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SG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SG" i="1" dirty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rad>
                                  </m:den>
                                </m:f>
                                <m:r>
                                  <a:rPr lang="en-SG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f>
                                  <m:fPr>
                                    <m:ctrlPr>
                                      <a:rPr lang="en-SG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SG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SG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SG" i="1" dirty="0">
                                            <a:latin typeface="Cambria Math" panose="02040503050406030204" pitchFamily="18" charset="0"/>
                                          </a:rPr>
                                          <m:t>𝑑𝑒𝑔𝑟𝑒𝑒</m:t>
                                        </m:r>
                                        <m:r>
                                          <a:rPr lang="en-SG" i="1" dirty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SG" i="1" dirty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SG" i="1" dirty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F6F133D-A499-419D-A045-76A63E544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173" y="3474029"/>
                  <a:ext cx="3641409" cy="69179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B54BBCD-7B96-4D0E-86FF-E7A689A32299}"/>
                    </a:ext>
                  </a:extLst>
                </p:cNvPr>
                <p:cNvSpPr txBox="1"/>
                <p:nvPr/>
              </p:nvSpPr>
              <p:spPr>
                <a:xfrm>
                  <a:off x="2862263" y="2399841"/>
                  <a:ext cx="709612" cy="32476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G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B54BBCD-7B96-4D0E-86FF-E7A689A322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2263" y="2399841"/>
                  <a:ext cx="709612" cy="32476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F1185D6-EBE4-4EBC-A1BE-381D6DB2756A}"/>
                    </a:ext>
                  </a:extLst>
                </p:cNvPr>
                <p:cNvSpPr txBox="1"/>
                <p:nvPr/>
              </p:nvSpPr>
              <p:spPr>
                <a:xfrm>
                  <a:off x="2624456" y="1485373"/>
                  <a:ext cx="709612" cy="3172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G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2,3</m:t>
                            </m:r>
                          </m:sub>
                        </m:sSub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F1185D6-EBE4-4EBC-A1BE-381D6DB275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4456" y="1485373"/>
                  <a:ext cx="709612" cy="31720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A2E19064-BC87-4788-A47F-5355CC900557}"/>
              </a:ext>
            </a:extLst>
          </p:cNvPr>
          <p:cNvSpPr txBox="1"/>
          <p:nvPr/>
        </p:nvSpPr>
        <p:spPr>
          <a:xfrm>
            <a:off x="-6774" y="4835723"/>
            <a:ext cx="4578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degree = degree of node (connect to how many node)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696AD7C-0712-405E-B63E-69C55437DDC5}"/>
              </a:ext>
            </a:extLst>
          </p:cNvPr>
          <p:cNvSpPr txBox="1"/>
          <p:nvPr/>
        </p:nvSpPr>
        <p:spPr>
          <a:xfrm>
            <a:off x="1030629" y="1233289"/>
            <a:ext cx="6643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800" b="1" dirty="0"/>
              <a:t>Take into account the interaction of the neighbour's nodes</a:t>
            </a:r>
          </a:p>
        </p:txBody>
      </p:sp>
    </p:spTree>
    <p:extLst>
      <p:ext uri="{BB962C8B-B14F-4D97-AF65-F5344CB8AC3E}">
        <p14:creationId xmlns:p14="http://schemas.microsoft.com/office/powerpoint/2010/main" val="318095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Aggregation: Weighted Sum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2872F0-E53D-41F9-AD69-784C96979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29" y="1367220"/>
            <a:ext cx="2734200" cy="1770807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0582E15E-327C-4B8C-BD02-1E945DD7D930}"/>
              </a:ext>
            </a:extLst>
          </p:cNvPr>
          <p:cNvGrpSpPr/>
          <p:nvPr/>
        </p:nvGrpSpPr>
        <p:grpSpPr>
          <a:xfrm>
            <a:off x="4222434" y="1228657"/>
            <a:ext cx="3301876" cy="2619994"/>
            <a:chOff x="5982080" y="1228657"/>
            <a:chExt cx="3301876" cy="2619994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9B83801-FD10-42FD-98CE-EE63924620DC}"/>
                </a:ext>
              </a:extLst>
            </p:cNvPr>
            <p:cNvGrpSpPr/>
            <p:nvPr/>
          </p:nvGrpSpPr>
          <p:grpSpPr>
            <a:xfrm>
              <a:off x="5982080" y="1310175"/>
              <a:ext cx="3301876" cy="2538476"/>
              <a:chOff x="5982080" y="1310175"/>
              <a:chExt cx="3301876" cy="2538476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D566BAA8-9AFF-49EE-8DCD-7B140998F3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49063" y="1310175"/>
                <a:ext cx="2734200" cy="1770807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C95254DD-B150-420F-8119-3B2EDCCF900C}"/>
                      </a:ext>
                    </a:extLst>
                  </p:cNvPr>
                  <p:cNvSpPr txBox="1"/>
                  <p:nvPr/>
                </p:nvSpPr>
                <p:spPr>
                  <a:xfrm>
                    <a:off x="7778163" y="2794982"/>
                    <a:ext cx="352800" cy="3711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SG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SG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C95254DD-B150-420F-8119-3B2EDCCF90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8163" y="2794982"/>
                    <a:ext cx="352800" cy="37112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25862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0259868-BD91-4901-BE16-8F63C623D367}"/>
                      </a:ext>
                    </a:extLst>
                  </p:cNvPr>
                  <p:cNvSpPr txBox="1"/>
                  <p:nvPr/>
                </p:nvSpPr>
                <p:spPr>
                  <a:xfrm>
                    <a:off x="8506607" y="2160720"/>
                    <a:ext cx="352800" cy="3711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SG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SG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0259868-BD91-4901-BE16-8F63C623D3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06607" y="2160720"/>
                    <a:ext cx="352800" cy="37112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24138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E8000929-6177-4FEE-85FC-077A50BB46C8}"/>
                      </a:ext>
                    </a:extLst>
                  </p:cNvPr>
                  <p:cNvSpPr txBox="1"/>
                  <p:nvPr/>
                </p:nvSpPr>
                <p:spPr>
                  <a:xfrm>
                    <a:off x="7079127" y="1563896"/>
                    <a:ext cx="352800" cy="3711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SG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SG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E8000929-6177-4FEE-85FC-077A50BB46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79127" y="1563896"/>
                    <a:ext cx="352800" cy="37112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26316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BA5A745-3A55-476A-9013-08F8180C551E}"/>
                      </a:ext>
                    </a:extLst>
                  </p:cNvPr>
                  <p:cNvSpPr txBox="1"/>
                  <p:nvPr/>
                </p:nvSpPr>
                <p:spPr>
                  <a:xfrm>
                    <a:off x="6449207" y="2878943"/>
                    <a:ext cx="352800" cy="3711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SG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SG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BA5A745-3A55-476A-9013-08F8180C55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49207" y="2878943"/>
                    <a:ext cx="352800" cy="37112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25862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" name="Arrow: Right 26">
                <a:extLst>
                  <a:ext uri="{FF2B5EF4-FFF2-40B4-BE49-F238E27FC236}">
                    <a16:creationId xmlns:a16="http://schemas.microsoft.com/office/drawing/2014/main" id="{40CFEEEA-B9F5-4337-BC23-75B2BABB70F9}"/>
                  </a:ext>
                </a:extLst>
              </p:cNvPr>
              <p:cNvSpPr/>
              <p:nvPr/>
            </p:nvSpPr>
            <p:spPr>
              <a:xfrm>
                <a:off x="5982080" y="1980144"/>
                <a:ext cx="352800" cy="37112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13C2F991-845F-49E7-845B-E5CED6A8A685}"/>
                      </a:ext>
                    </a:extLst>
                  </p:cNvPr>
                  <p:cNvSpPr txBox="1"/>
                  <p:nvPr/>
                </p:nvSpPr>
                <p:spPr>
                  <a:xfrm>
                    <a:off x="6052904" y="3479767"/>
                    <a:ext cx="3231052" cy="3688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SG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SG" b="0" i="1" dirty="0" smtClean="0">
                                      <a:latin typeface="Cambria Math" panose="02040503050406030204" pitchFamily="18" charset="0"/>
                                    </a:rPr>
                                    <m:t>1,2</m:t>
                                  </m:r>
                                </m:sub>
                              </m:sSub>
                            </m:e>
                          </m:d>
                          <m:r>
                            <a:rPr lang="en-SG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Sup>
                            <m:sSubSupPr>
                              <m:ctrlPr>
                                <a:rPr lang="en-SG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SG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SG" b="0" i="1" dirty="0" smtClean="0">
                                      <a:latin typeface="Cambria Math" panose="02040503050406030204" pitchFamily="18" charset="0"/>
                                    </a:rPr>
                                    <m:t>,3</m:t>
                                  </m:r>
                                </m:sub>
                              </m:sSub>
                            </m:e>
                          </m:d>
                          <m:r>
                            <a:rPr lang="en-SG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Sup>
                            <m:sSubSupPr>
                              <m:ctrlPr>
                                <a:rPr lang="en-SG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sup>
                          </m:sSubSup>
                        </m:oMath>
                      </m:oMathPara>
                    </a14:m>
                    <a:endParaRPr lang="en-SG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13C2F991-845F-49E7-845B-E5CED6A8A6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52904" y="3479767"/>
                    <a:ext cx="3231052" cy="36888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2B7A2046-0B78-4031-B1BA-F9FCE53067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23528" y="2526593"/>
                <a:ext cx="459479" cy="102223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1826653-6207-4722-A97F-CDDF1B4689D3}"/>
                </a:ext>
              </a:extLst>
            </p:cNvPr>
            <p:cNvSpPr txBox="1"/>
            <p:nvPr/>
          </p:nvSpPr>
          <p:spPr>
            <a:xfrm>
              <a:off x="6052904" y="1228657"/>
              <a:ext cx="17252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Hidden Layer 1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9F841EC-63EE-45AC-B109-F84298D96B0D}"/>
              </a:ext>
            </a:extLst>
          </p:cNvPr>
          <p:cNvGrpSpPr/>
          <p:nvPr/>
        </p:nvGrpSpPr>
        <p:grpSpPr>
          <a:xfrm>
            <a:off x="664611" y="1228656"/>
            <a:ext cx="3077367" cy="2021414"/>
            <a:chOff x="2835580" y="1228656"/>
            <a:chExt cx="3077367" cy="202141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68D13A3-7A32-42FB-BF0C-CB57CA754529}"/>
                </a:ext>
              </a:extLst>
            </p:cNvPr>
            <p:cNvGrpSpPr/>
            <p:nvPr/>
          </p:nvGrpSpPr>
          <p:grpSpPr>
            <a:xfrm>
              <a:off x="2835580" y="1228656"/>
              <a:ext cx="3077367" cy="1816153"/>
              <a:chOff x="2835580" y="1228656"/>
              <a:chExt cx="3077367" cy="1816153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5FA32DD-9467-4801-B77A-A18314C529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78747" y="1274002"/>
                <a:ext cx="2734200" cy="1770807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1A93DE-383B-4333-BE9D-A461012514F2}"/>
                  </a:ext>
                </a:extLst>
              </p:cNvPr>
              <p:cNvSpPr txBox="1"/>
              <p:nvPr/>
            </p:nvSpPr>
            <p:spPr>
              <a:xfrm>
                <a:off x="2835580" y="1228656"/>
                <a:ext cx="1710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Hidden Layer 0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672FC7F-B3EB-49C5-90E4-B2AC81E1CCAB}"/>
                    </a:ext>
                  </a:extLst>
                </p:cNvPr>
                <p:cNvSpPr txBox="1"/>
                <p:nvPr/>
              </p:nvSpPr>
              <p:spPr>
                <a:xfrm>
                  <a:off x="3405044" y="2878943"/>
                  <a:ext cx="352800" cy="371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SG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672FC7F-B3EB-49C5-90E4-B2AC81E1C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5044" y="2878943"/>
                  <a:ext cx="352800" cy="371127"/>
                </a:xfrm>
                <a:prstGeom prst="rect">
                  <a:avLst/>
                </a:prstGeom>
                <a:blipFill>
                  <a:blip r:embed="rId8"/>
                  <a:stretch>
                    <a:fillRect r="-25862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A374A30-E359-4DF8-9399-4D3F701206BB}"/>
                    </a:ext>
                  </a:extLst>
                </p:cNvPr>
                <p:cNvSpPr txBox="1"/>
                <p:nvPr/>
              </p:nvSpPr>
              <p:spPr>
                <a:xfrm>
                  <a:off x="4734000" y="2794982"/>
                  <a:ext cx="352800" cy="371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SG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A374A30-E359-4DF8-9399-4D3F701206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4000" y="2794982"/>
                  <a:ext cx="352800" cy="371127"/>
                </a:xfrm>
                <a:prstGeom prst="rect">
                  <a:avLst/>
                </a:prstGeom>
                <a:blipFill>
                  <a:blip r:embed="rId9"/>
                  <a:stretch>
                    <a:fillRect r="-25862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65BD7F4-D747-4E4E-A7C0-E80CE31456C4}"/>
                    </a:ext>
                  </a:extLst>
                </p:cNvPr>
                <p:cNvSpPr txBox="1"/>
                <p:nvPr/>
              </p:nvSpPr>
              <p:spPr>
                <a:xfrm>
                  <a:off x="5462444" y="2160720"/>
                  <a:ext cx="352800" cy="371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SG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65BD7F4-D747-4E4E-A7C0-E80CE31456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2444" y="2160720"/>
                  <a:ext cx="352800" cy="371127"/>
                </a:xfrm>
                <a:prstGeom prst="rect">
                  <a:avLst/>
                </a:prstGeom>
                <a:blipFill>
                  <a:blip r:embed="rId10"/>
                  <a:stretch>
                    <a:fillRect r="-24138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861BD43-E7BE-4FA0-9DC0-7E7E2653A8BD}"/>
                    </a:ext>
                  </a:extLst>
                </p:cNvPr>
                <p:cNvSpPr txBox="1"/>
                <p:nvPr/>
              </p:nvSpPr>
              <p:spPr>
                <a:xfrm>
                  <a:off x="4034964" y="1563896"/>
                  <a:ext cx="352800" cy="371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SG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861BD43-E7BE-4FA0-9DC0-7E7E2653A8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4964" y="1563896"/>
                  <a:ext cx="352800" cy="371127"/>
                </a:xfrm>
                <a:prstGeom prst="rect">
                  <a:avLst/>
                </a:prstGeom>
                <a:blipFill>
                  <a:blip r:embed="rId11"/>
                  <a:stretch>
                    <a:fillRect r="-24138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40C0038C-20FC-42BA-B11A-AFCA28203606}"/>
              </a:ext>
            </a:extLst>
          </p:cNvPr>
          <p:cNvSpPr txBox="1"/>
          <p:nvPr/>
        </p:nvSpPr>
        <p:spPr>
          <a:xfrm>
            <a:off x="-6773" y="4564260"/>
            <a:ext cx="1710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d = distance 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09BC1AB-E92A-49C0-90D1-DD8FCCD76BA4}"/>
              </a:ext>
            </a:extLst>
          </p:cNvPr>
          <p:cNvSpPr/>
          <p:nvPr/>
        </p:nvSpPr>
        <p:spPr>
          <a:xfrm>
            <a:off x="1848157" y="1315555"/>
            <a:ext cx="890765" cy="741613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716DC8B-B633-4520-8488-FA53DF791543}"/>
              </a:ext>
            </a:extLst>
          </p:cNvPr>
          <p:cNvSpPr/>
          <p:nvPr/>
        </p:nvSpPr>
        <p:spPr>
          <a:xfrm>
            <a:off x="2284519" y="2330383"/>
            <a:ext cx="789057" cy="85930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F6F133D-A499-419D-A045-76A63E544D98}"/>
                  </a:ext>
                </a:extLst>
              </p:cNvPr>
              <p:cNvSpPr txBox="1"/>
              <p:nvPr/>
            </p:nvSpPr>
            <p:spPr>
              <a:xfrm>
                <a:off x="554173" y="3474029"/>
                <a:ext cx="3641409" cy="6917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SG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SG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SG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SG" i="1" dirty="0">
                                          <a:latin typeface="Cambria Math" panose="02040503050406030204" pitchFamily="18" charset="0"/>
                                        </a:rPr>
                                        <m:t>𝑑𝑒𝑔𝑟𝑒𝑒</m:t>
                                      </m:r>
                                      <m:r>
                                        <a:rPr lang="en-SG" i="1" dirty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SG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SG" i="1" dirty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rad>
                                </m:den>
                              </m:f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SG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SG" i="1" dirty="0">
                                          <a:latin typeface="Cambria Math" panose="02040503050406030204" pitchFamily="18" charset="0"/>
                                        </a:rPr>
                                        <m:t>𝑑𝑒𝑔𝑟𝑒𝑒</m:t>
                                      </m:r>
                                      <m:r>
                                        <a:rPr lang="en-SG" i="1" dirty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SG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SG" i="1" dirty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F6F133D-A499-419D-A045-76A63E544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73" y="3474029"/>
                <a:ext cx="3641409" cy="69179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B54BBCD-7B96-4D0E-86FF-E7A689A32299}"/>
                  </a:ext>
                </a:extLst>
              </p:cNvPr>
              <p:cNvSpPr txBox="1"/>
              <p:nvPr/>
            </p:nvSpPr>
            <p:spPr>
              <a:xfrm>
                <a:off x="2862263" y="2399841"/>
                <a:ext cx="709612" cy="324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B54BBCD-7B96-4D0E-86FF-E7A689A32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263" y="2399841"/>
                <a:ext cx="709612" cy="32476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F1185D6-EBE4-4EBC-A1BE-381D6DB2756A}"/>
                  </a:ext>
                </a:extLst>
              </p:cNvPr>
              <p:cNvSpPr txBox="1"/>
              <p:nvPr/>
            </p:nvSpPr>
            <p:spPr>
              <a:xfrm>
                <a:off x="2624456" y="1485373"/>
                <a:ext cx="709612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F1185D6-EBE4-4EBC-A1BE-381D6DB27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456" y="1485373"/>
                <a:ext cx="709612" cy="31720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A2E19064-BC87-4788-A47F-5355CC900557}"/>
              </a:ext>
            </a:extLst>
          </p:cNvPr>
          <p:cNvSpPr txBox="1"/>
          <p:nvPr/>
        </p:nvSpPr>
        <p:spPr>
          <a:xfrm>
            <a:off x="-6774" y="4835723"/>
            <a:ext cx="4578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degree = degree of node (connect to how many node)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696AD7C-0712-405E-B63E-69C55437DDC5}"/>
              </a:ext>
            </a:extLst>
          </p:cNvPr>
          <p:cNvSpPr txBox="1"/>
          <p:nvPr/>
        </p:nvSpPr>
        <p:spPr>
          <a:xfrm>
            <a:off x="1885142" y="4318188"/>
            <a:ext cx="6643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800" b="1" dirty="0"/>
              <a:t>Take into account the distance of the nodes for its effect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367BE1-8F7B-4861-A832-873680FDD631}"/>
              </a:ext>
            </a:extLst>
          </p:cNvPr>
          <p:cNvGrpSpPr/>
          <p:nvPr/>
        </p:nvGrpSpPr>
        <p:grpSpPr>
          <a:xfrm>
            <a:off x="-6774" y="3581737"/>
            <a:ext cx="9136489" cy="1554305"/>
            <a:chOff x="34997" y="3602626"/>
            <a:chExt cx="9136489" cy="155430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825C552-C142-49C6-AC38-4FFAE4D5A11D}"/>
                </a:ext>
              </a:extLst>
            </p:cNvPr>
            <p:cNvSpPr txBox="1"/>
            <p:nvPr/>
          </p:nvSpPr>
          <p:spPr>
            <a:xfrm>
              <a:off x="34997" y="3836011"/>
              <a:ext cx="2725788" cy="126188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SG" sz="2400" dirty="0" err="1"/>
                <a:t>MoNET</a:t>
              </a:r>
              <a:r>
                <a:rPr lang="en-SG" sz="2400" dirty="0"/>
                <a:t> (Mixture Model Network)</a:t>
              </a:r>
            </a:p>
            <a:p>
              <a:r>
                <a:rPr lang="en-SG" dirty="0">
                  <a:hlinkClick r:id="rId15"/>
                </a:rPr>
                <a:t>https://arxiv.org/pdf/1611.08402.pdf</a:t>
              </a:r>
              <a:r>
                <a:rPr lang="en-SG" dirty="0"/>
                <a:t> </a:t>
              </a:r>
              <a:endParaRPr lang="en-SG" sz="2400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E1AC7EC-8AE8-49AA-B2DF-19BBDA91C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590077" y="3602626"/>
              <a:ext cx="6581409" cy="1554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4483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Aggregation: Weighted Sum 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BC1C20E5-1D0D-41DE-AD9A-5352610FB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99" y="1268044"/>
            <a:ext cx="7822951" cy="212488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E882D6F-B876-4F4B-92EB-8186CFE15C0E}"/>
              </a:ext>
            </a:extLst>
          </p:cNvPr>
          <p:cNvSpPr txBox="1"/>
          <p:nvPr/>
        </p:nvSpPr>
        <p:spPr>
          <a:xfrm>
            <a:off x="802640" y="3519340"/>
            <a:ext cx="7886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Useful strategy for increasing the representational capacity of a GNN model, especially in cases where you have prior knowledge to indicate that some neighbors might be more informative than others</a:t>
            </a:r>
            <a:endParaRPr lang="en-SG" sz="1800" b="1" dirty="0"/>
          </a:p>
        </p:txBody>
      </p:sp>
    </p:spTree>
    <p:extLst>
      <p:ext uri="{BB962C8B-B14F-4D97-AF65-F5344CB8AC3E}">
        <p14:creationId xmlns:p14="http://schemas.microsoft.com/office/powerpoint/2010/main" val="124173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Aggregation: Weighted Sum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2872F0-E53D-41F9-AD69-784C96979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29" y="1367220"/>
            <a:ext cx="2734200" cy="1770807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0582E15E-327C-4B8C-BD02-1E945DD7D930}"/>
              </a:ext>
            </a:extLst>
          </p:cNvPr>
          <p:cNvGrpSpPr/>
          <p:nvPr/>
        </p:nvGrpSpPr>
        <p:grpSpPr>
          <a:xfrm>
            <a:off x="4222434" y="1228657"/>
            <a:ext cx="4890198" cy="2021413"/>
            <a:chOff x="5982080" y="1228657"/>
            <a:chExt cx="4890198" cy="2021413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9B83801-FD10-42FD-98CE-EE63924620DC}"/>
                </a:ext>
              </a:extLst>
            </p:cNvPr>
            <p:cNvGrpSpPr/>
            <p:nvPr/>
          </p:nvGrpSpPr>
          <p:grpSpPr>
            <a:xfrm>
              <a:off x="5982080" y="1254194"/>
              <a:ext cx="4890198" cy="1995876"/>
              <a:chOff x="5982080" y="1254194"/>
              <a:chExt cx="4890198" cy="1995876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D566BAA8-9AFF-49EE-8DCD-7B140998F3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49063" y="1310175"/>
                <a:ext cx="2734200" cy="1770807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C95254DD-B150-420F-8119-3B2EDCCF900C}"/>
                      </a:ext>
                    </a:extLst>
                  </p:cNvPr>
                  <p:cNvSpPr txBox="1"/>
                  <p:nvPr/>
                </p:nvSpPr>
                <p:spPr>
                  <a:xfrm>
                    <a:off x="7778163" y="2794982"/>
                    <a:ext cx="352800" cy="3711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SG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SG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C95254DD-B150-420F-8119-3B2EDCCF90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8163" y="2794982"/>
                    <a:ext cx="352800" cy="37112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25862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0259868-BD91-4901-BE16-8F63C623D367}"/>
                      </a:ext>
                    </a:extLst>
                  </p:cNvPr>
                  <p:cNvSpPr txBox="1"/>
                  <p:nvPr/>
                </p:nvSpPr>
                <p:spPr>
                  <a:xfrm>
                    <a:off x="8506607" y="2160720"/>
                    <a:ext cx="352800" cy="3711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SG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SG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0259868-BD91-4901-BE16-8F63C623D3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06607" y="2160720"/>
                    <a:ext cx="352800" cy="37112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24138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E8000929-6177-4FEE-85FC-077A50BB46C8}"/>
                      </a:ext>
                    </a:extLst>
                  </p:cNvPr>
                  <p:cNvSpPr txBox="1"/>
                  <p:nvPr/>
                </p:nvSpPr>
                <p:spPr>
                  <a:xfrm>
                    <a:off x="7079127" y="1563896"/>
                    <a:ext cx="352800" cy="3711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SG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SG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E8000929-6177-4FEE-85FC-077A50BB46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79127" y="1563896"/>
                    <a:ext cx="352800" cy="37112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26316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BA5A745-3A55-476A-9013-08F8180C551E}"/>
                      </a:ext>
                    </a:extLst>
                  </p:cNvPr>
                  <p:cNvSpPr txBox="1"/>
                  <p:nvPr/>
                </p:nvSpPr>
                <p:spPr>
                  <a:xfrm>
                    <a:off x="6449207" y="2878943"/>
                    <a:ext cx="352800" cy="3711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SG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SG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BA5A745-3A55-476A-9013-08F8180C55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49207" y="2878943"/>
                    <a:ext cx="352800" cy="37112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25862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" name="Arrow: Right 26">
                <a:extLst>
                  <a:ext uri="{FF2B5EF4-FFF2-40B4-BE49-F238E27FC236}">
                    <a16:creationId xmlns:a16="http://schemas.microsoft.com/office/drawing/2014/main" id="{40CFEEEA-B9F5-4337-BC23-75B2BABB70F9}"/>
                  </a:ext>
                </a:extLst>
              </p:cNvPr>
              <p:cNvSpPr/>
              <p:nvPr/>
            </p:nvSpPr>
            <p:spPr>
              <a:xfrm>
                <a:off x="5982080" y="1980144"/>
                <a:ext cx="352800" cy="37112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13C2F991-845F-49E7-845B-E5CED6A8A685}"/>
                      </a:ext>
                    </a:extLst>
                  </p:cNvPr>
                  <p:cNvSpPr txBox="1"/>
                  <p:nvPr/>
                </p:nvSpPr>
                <p:spPr>
                  <a:xfrm>
                    <a:off x="8754376" y="1254194"/>
                    <a:ext cx="2117902" cy="9625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SG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SG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SG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SG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SG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SG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SG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SG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SG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+</m:t>
                          </m:r>
                          <m:sSub>
                            <m:sSubPr>
                              <m:ctrlPr>
                                <a:rPr lang="en-SG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SG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∝</m:t>
                              </m:r>
                            </m:e>
                            <m:sub>
                              <m:r>
                                <a:rPr lang="en-SG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d>
                            <m:dPr>
                              <m:ctrlPr>
                                <a:rPr lang="en-SG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SG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SG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SG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SG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SG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  <m:r>
                            <a:rPr lang="en-SG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SG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SG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∝</m:t>
                              </m:r>
                            </m:e>
                            <m:sub>
                              <m:r>
                                <a:rPr lang="en-SG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SG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SG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SG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SG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SG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SG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SG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bSup>
                          <m:r>
                            <a:rPr lang="en-SG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SG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13C2F991-845F-49E7-845B-E5CED6A8A6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54376" y="1254194"/>
                    <a:ext cx="2117902" cy="96250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1826653-6207-4722-A97F-CDDF1B4689D3}"/>
                </a:ext>
              </a:extLst>
            </p:cNvPr>
            <p:cNvSpPr txBox="1"/>
            <p:nvPr/>
          </p:nvSpPr>
          <p:spPr>
            <a:xfrm>
              <a:off x="6052904" y="1228657"/>
              <a:ext cx="17252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Hidden Layer 1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9F841EC-63EE-45AC-B109-F84298D96B0D}"/>
              </a:ext>
            </a:extLst>
          </p:cNvPr>
          <p:cNvGrpSpPr/>
          <p:nvPr/>
        </p:nvGrpSpPr>
        <p:grpSpPr>
          <a:xfrm>
            <a:off x="664611" y="1228656"/>
            <a:ext cx="3077367" cy="2021414"/>
            <a:chOff x="2835580" y="1228656"/>
            <a:chExt cx="3077367" cy="202141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68D13A3-7A32-42FB-BF0C-CB57CA754529}"/>
                </a:ext>
              </a:extLst>
            </p:cNvPr>
            <p:cNvGrpSpPr/>
            <p:nvPr/>
          </p:nvGrpSpPr>
          <p:grpSpPr>
            <a:xfrm>
              <a:off x="2835580" y="1228656"/>
              <a:ext cx="3077367" cy="1816153"/>
              <a:chOff x="2835580" y="1228656"/>
              <a:chExt cx="3077367" cy="1816153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5FA32DD-9467-4801-B77A-A18314C529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78747" y="1274002"/>
                <a:ext cx="2734200" cy="1770807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1A93DE-383B-4333-BE9D-A461012514F2}"/>
                  </a:ext>
                </a:extLst>
              </p:cNvPr>
              <p:cNvSpPr txBox="1"/>
              <p:nvPr/>
            </p:nvSpPr>
            <p:spPr>
              <a:xfrm>
                <a:off x="2835580" y="1228656"/>
                <a:ext cx="1710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Hidden Layer 0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672FC7F-B3EB-49C5-90E4-B2AC81E1CCAB}"/>
                    </a:ext>
                  </a:extLst>
                </p:cNvPr>
                <p:cNvSpPr txBox="1"/>
                <p:nvPr/>
              </p:nvSpPr>
              <p:spPr>
                <a:xfrm>
                  <a:off x="3405044" y="2878943"/>
                  <a:ext cx="352800" cy="371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SG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672FC7F-B3EB-49C5-90E4-B2AC81E1C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5044" y="2878943"/>
                  <a:ext cx="352800" cy="371127"/>
                </a:xfrm>
                <a:prstGeom prst="rect">
                  <a:avLst/>
                </a:prstGeom>
                <a:blipFill>
                  <a:blip r:embed="rId8"/>
                  <a:stretch>
                    <a:fillRect r="-25862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A374A30-E359-4DF8-9399-4D3F701206BB}"/>
                    </a:ext>
                  </a:extLst>
                </p:cNvPr>
                <p:cNvSpPr txBox="1"/>
                <p:nvPr/>
              </p:nvSpPr>
              <p:spPr>
                <a:xfrm>
                  <a:off x="4734000" y="2794982"/>
                  <a:ext cx="352800" cy="371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SG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A374A30-E359-4DF8-9399-4D3F701206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4000" y="2794982"/>
                  <a:ext cx="352800" cy="371127"/>
                </a:xfrm>
                <a:prstGeom prst="rect">
                  <a:avLst/>
                </a:prstGeom>
                <a:blipFill>
                  <a:blip r:embed="rId9"/>
                  <a:stretch>
                    <a:fillRect r="-25862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65BD7F4-D747-4E4E-A7C0-E80CE31456C4}"/>
                    </a:ext>
                  </a:extLst>
                </p:cNvPr>
                <p:cNvSpPr txBox="1"/>
                <p:nvPr/>
              </p:nvSpPr>
              <p:spPr>
                <a:xfrm>
                  <a:off x="5462444" y="2160720"/>
                  <a:ext cx="352800" cy="371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SG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65BD7F4-D747-4E4E-A7C0-E80CE31456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2444" y="2160720"/>
                  <a:ext cx="352800" cy="371127"/>
                </a:xfrm>
                <a:prstGeom prst="rect">
                  <a:avLst/>
                </a:prstGeom>
                <a:blipFill>
                  <a:blip r:embed="rId10"/>
                  <a:stretch>
                    <a:fillRect r="-24138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861BD43-E7BE-4FA0-9DC0-7E7E2653A8BD}"/>
                    </a:ext>
                  </a:extLst>
                </p:cNvPr>
                <p:cNvSpPr txBox="1"/>
                <p:nvPr/>
              </p:nvSpPr>
              <p:spPr>
                <a:xfrm>
                  <a:off x="4034964" y="1563896"/>
                  <a:ext cx="352800" cy="371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SG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SG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SG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861BD43-E7BE-4FA0-9DC0-7E7E2653A8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4964" y="1563896"/>
                  <a:ext cx="352800" cy="371127"/>
                </a:xfrm>
                <a:prstGeom prst="rect">
                  <a:avLst/>
                </a:prstGeom>
                <a:blipFill>
                  <a:blip r:embed="rId11"/>
                  <a:stretch>
                    <a:fillRect r="-24138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D09BC1AB-E92A-49C0-90D1-DD8FCCD76BA4}"/>
              </a:ext>
            </a:extLst>
          </p:cNvPr>
          <p:cNvSpPr/>
          <p:nvPr/>
        </p:nvSpPr>
        <p:spPr>
          <a:xfrm>
            <a:off x="1848157" y="1315555"/>
            <a:ext cx="890765" cy="741613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716DC8B-B633-4520-8488-FA53DF791543}"/>
              </a:ext>
            </a:extLst>
          </p:cNvPr>
          <p:cNvSpPr/>
          <p:nvPr/>
        </p:nvSpPr>
        <p:spPr>
          <a:xfrm>
            <a:off x="2284519" y="2330383"/>
            <a:ext cx="789057" cy="85930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B54BBCD-7B96-4D0E-86FF-E7A689A32299}"/>
                  </a:ext>
                </a:extLst>
              </p:cNvPr>
              <p:cNvSpPr txBox="1"/>
              <p:nvPr/>
            </p:nvSpPr>
            <p:spPr>
              <a:xfrm>
                <a:off x="2862263" y="2399841"/>
                <a:ext cx="709612" cy="324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</m:e>
                        <m:sub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B54BBCD-7B96-4D0E-86FF-E7A689A32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263" y="2399841"/>
                <a:ext cx="709612" cy="32476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F1185D6-EBE4-4EBC-A1BE-381D6DB2756A}"/>
                  </a:ext>
                </a:extLst>
              </p:cNvPr>
              <p:cNvSpPr txBox="1"/>
              <p:nvPr/>
            </p:nvSpPr>
            <p:spPr>
              <a:xfrm>
                <a:off x="2624456" y="1485373"/>
                <a:ext cx="709612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</m:e>
                        <m:sub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F1185D6-EBE4-4EBC-A1BE-381D6DB27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456" y="1485373"/>
                <a:ext cx="709612" cy="31720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ECDAD438-290B-4609-B14D-5CB6BEF3D66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01104" y="3408678"/>
            <a:ext cx="3554784" cy="17004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84DE35-C83F-4C17-92EA-9D58BCCACAC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05455" y="3408678"/>
            <a:ext cx="1289441" cy="17004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0C0038C-20FC-42BA-B11A-AFCA28203606}"/>
                  </a:ext>
                </a:extLst>
              </p:cNvPr>
              <p:cNvSpPr txBox="1"/>
              <p:nvPr/>
            </p:nvSpPr>
            <p:spPr>
              <a:xfrm>
                <a:off x="37627" y="4887386"/>
                <a:ext cx="27456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G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SG" dirty="0"/>
                  <a:t> = attention on neighbour 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0C0038C-20FC-42BA-B11A-AFCA28203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7" y="4887386"/>
                <a:ext cx="2745695" cy="307777"/>
              </a:xfrm>
              <a:prstGeom prst="rect">
                <a:avLst/>
              </a:prstGeom>
              <a:blipFill>
                <a:blip r:embed="rId16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532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Spatial-based convolution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30B4F-A7AF-483F-8DA8-5B1CFECBB099}"/>
              </a:ext>
            </a:extLst>
          </p:cNvPr>
          <p:cNvSpPr txBox="1"/>
          <p:nvPr/>
        </p:nvSpPr>
        <p:spPr>
          <a:xfrm>
            <a:off x="741600" y="1377231"/>
            <a:ext cx="79632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SG" sz="2000" b="0" i="0" dirty="0">
                <a:effectLst/>
                <a:latin typeface="+mj-lt"/>
              </a:rPr>
              <a:t>Aggregate local network neighbourhoods:</a:t>
            </a:r>
          </a:p>
          <a:p>
            <a:pPr marL="627063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latin typeface="+mj-lt"/>
              </a:rPr>
              <a:t>Sum</a:t>
            </a:r>
          </a:p>
          <a:p>
            <a:pPr marL="627063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latin typeface="+mj-lt"/>
              </a:rPr>
              <a:t>Mean</a:t>
            </a:r>
          </a:p>
          <a:p>
            <a:pPr marL="627063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latin typeface="+mj-lt"/>
              </a:rPr>
              <a:t>Weighted sum</a:t>
            </a:r>
          </a:p>
          <a:p>
            <a:pPr marL="627063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latin typeface="+mj-lt"/>
              </a:rPr>
              <a:t>LSTM</a:t>
            </a:r>
          </a:p>
          <a:p>
            <a:pPr marL="627063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latin typeface="+mj-lt"/>
              </a:rPr>
              <a:t>Max pooling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12D77F-8227-4CD2-A576-9F32114B8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195" y="1696093"/>
            <a:ext cx="5532830" cy="14158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363363-9B3A-4C08-9225-B39131C19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450" y="3254513"/>
            <a:ext cx="6305550" cy="171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389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273844"/>
            <a:ext cx="8202199" cy="9942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do we need Graph Neural Network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9866CD7-4256-4CA1-B9F4-21BEC8678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</p:spPr>
        <p:txBody>
          <a:bodyPr/>
          <a:lstStyle/>
          <a:p>
            <a:r>
              <a:rPr lang="en-SG" dirty="0"/>
              <a:t>Conventional NN is designed for simple sequences and grids (rigid) </a:t>
            </a:r>
          </a:p>
          <a:p>
            <a:r>
              <a:rPr lang="en-SG" dirty="0"/>
              <a:t>More flexible</a:t>
            </a:r>
          </a:p>
          <a:p>
            <a:r>
              <a:rPr lang="en-SG" dirty="0"/>
              <a:t>Allow to investigate interaction between nodes / relationship between nodes</a:t>
            </a:r>
          </a:p>
          <a:p>
            <a:r>
              <a:rPr lang="en-SG" dirty="0"/>
              <a:t>Shown to be more generalizable </a:t>
            </a:r>
          </a:p>
          <a:p>
            <a:r>
              <a:rPr lang="en-SG" dirty="0"/>
              <a:t>Many real world data can be represented as graph. 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69689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Types of prediction tasks on graphs</a:t>
            </a:r>
            <a:endParaRPr lang="en-SG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E8F801-35E2-4F2D-9A1A-CD3788E04754}"/>
              </a:ext>
            </a:extLst>
          </p:cNvPr>
          <p:cNvSpPr txBox="1"/>
          <p:nvPr/>
        </p:nvSpPr>
        <p:spPr>
          <a:xfrm>
            <a:off x="741600" y="1377231"/>
            <a:ext cx="7963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SG" sz="2000" b="0" i="0" dirty="0">
                <a:effectLst/>
                <a:latin typeface="+mj-lt"/>
              </a:rPr>
              <a:t>Graph-level </a:t>
            </a:r>
            <a:r>
              <a:rPr lang="en-SG" sz="2000" b="0" i="0" dirty="0">
                <a:effectLst/>
                <a:latin typeface="+mj-lt"/>
                <a:sym typeface="Wingdings" panose="05000000000000000000" pitchFamily="2" charset="2"/>
              </a:rPr>
              <a:t> </a:t>
            </a:r>
            <a:r>
              <a:rPr lang="en-US" sz="2000" b="0" i="0" dirty="0">
                <a:effectLst/>
                <a:latin typeface="+mj-lt"/>
              </a:rPr>
              <a:t>predict a 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+mj-lt"/>
              </a:rPr>
              <a:t>single property for a whole graph</a:t>
            </a:r>
            <a:r>
              <a:rPr lang="en-SG" sz="2000" b="0" i="0" dirty="0">
                <a:solidFill>
                  <a:srgbClr val="FF0000"/>
                </a:solidFill>
                <a:effectLst/>
                <a:latin typeface="+mj-lt"/>
              </a:rPr>
              <a:t>  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SG" sz="2000" dirty="0">
                <a:latin typeface="+mj-lt"/>
              </a:rPr>
              <a:t>N</a:t>
            </a:r>
            <a:r>
              <a:rPr lang="en-SG" sz="2000" b="0" i="0" dirty="0">
                <a:effectLst/>
                <a:latin typeface="+mj-lt"/>
              </a:rPr>
              <a:t>ode-level </a:t>
            </a:r>
            <a:r>
              <a:rPr lang="en-SG" sz="2000" b="0" i="0" dirty="0">
                <a:effectLst/>
                <a:latin typeface="+mj-lt"/>
                <a:sym typeface="Wingdings" panose="05000000000000000000" pitchFamily="2" charset="2"/>
              </a:rPr>
              <a:t> </a:t>
            </a:r>
            <a:r>
              <a:rPr lang="en-US" sz="2000" b="0" i="0" dirty="0">
                <a:effectLst/>
                <a:latin typeface="+mj-lt"/>
                <a:sym typeface="Wingdings" panose="05000000000000000000" pitchFamily="2" charset="2"/>
              </a:rPr>
              <a:t>predict some 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+mj-lt"/>
                <a:sym typeface="Wingdings" panose="05000000000000000000" pitchFamily="2" charset="2"/>
              </a:rPr>
              <a:t>property for each node </a:t>
            </a:r>
            <a:r>
              <a:rPr lang="en-US" sz="2000" b="0" i="0" dirty="0">
                <a:effectLst/>
                <a:latin typeface="+mj-lt"/>
                <a:sym typeface="Wingdings" panose="05000000000000000000" pitchFamily="2" charset="2"/>
              </a:rPr>
              <a:t>in a graph</a:t>
            </a:r>
            <a:endParaRPr lang="en-SG" sz="2000" b="0" i="0" dirty="0">
              <a:effectLst/>
              <a:latin typeface="+mj-lt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SG" sz="2000" dirty="0">
                <a:latin typeface="+mj-lt"/>
              </a:rPr>
              <a:t>E</a:t>
            </a:r>
            <a:r>
              <a:rPr lang="en-SG" sz="2000" b="0" i="0" dirty="0">
                <a:effectLst/>
                <a:latin typeface="+mj-lt"/>
              </a:rPr>
              <a:t>dge-level </a:t>
            </a:r>
            <a:r>
              <a:rPr lang="en-SG" sz="2000" b="0" i="0" dirty="0">
                <a:effectLst/>
                <a:latin typeface="+mj-lt"/>
                <a:sym typeface="Wingdings" panose="05000000000000000000" pitchFamily="2" charset="2"/>
              </a:rPr>
              <a:t> </a:t>
            </a:r>
            <a:r>
              <a:rPr lang="en-US" sz="2000" b="0" i="0" dirty="0">
                <a:effectLst/>
                <a:latin typeface="+mj-lt"/>
                <a:sym typeface="Wingdings" panose="05000000000000000000" pitchFamily="2" charset="2"/>
              </a:rPr>
              <a:t>predict the 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+mj-lt"/>
                <a:sym typeface="Wingdings" panose="05000000000000000000" pitchFamily="2" charset="2"/>
              </a:rPr>
              <a:t>property or presence of edges </a:t>
            </a:r>
            <a:r>
              <a:rPr lang="en-US" sz="2000" b="0" i="0" dirty="0">
                <a:effectLst/>
                <a:latin typeface="+mj-lt"/>
                <a:sym typeface="Wingdings" panose="05000000000000000000" pitchFamily="2" charset="2"/>
              </a:rPr>
              <a:t>in a graph</a:t>
            </a:r>
            <a:endParaRPr lang="en-SG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744997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Level Prediction </a:t>
            </a:r>
            <a:endParaRPr lang="en-SG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764A09-93DC-47B0-9E88-7773D8ACE433}"/>
              </a:ext>
            </a:extLst>
          </p:cNvPr>
          <p:cNvSpPr txBox="1"/>
          <p:nvPr/>
        </p:nvSpPr>
        <p:spPr>
          <a:xfrm>
            <a:off x="0" y="4912668"/>
            <a:ext cx="8834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 dirty="0"/>
              <a:t>Figure form </a:t>
            </a:r>
            <a:r>
              <a:rPr lang="en-SG" sz="900" dirty="0">
                <a:hlinkClick r:id="rId2"/>
              </a:rPr>
              <a:t>https://www.researchgate.net/publication/308716386_Graph_Based_Convolutional_Neural_Network/figures?lo=1&amp;utm_source=google&amp;utm_medium=organic</a:t>
            </a:r>
            <a:r>
              <a:rPr lang="en-SG" sz="9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E8F801-35E2-4F2D-9A1A-CD3788E04754}"/>
              </a:ext>
            </a:extLst>
          </p:cNvPr>
          <p:cNvSpPr txBox="1"/>
          <p:nvPr/>
        </p:nvSpPr>
        <p:spPr>
          <a:xfrm>
            <a:off x="248512" y="1268044"/>
            <a:ext cx="3293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SG" sz="1600" u="sng" dirty="0">
                <a:solidFill>
                  <a:schemeClr val="tx1"/>
                </a:solidFill>
                <a:latin typeface="+mj-lt"/>
              </a:rPr>
              <a:t>Predict whether it binds to certain receptor – implicate diseases?</a:t>
            </a:r>
            <a:endParaRPr lang="en-SG" sz="1600" b="0" i="0" u="sng" dirty="0"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02E589-6A24-479A-B9A2-DAD2D958A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97" y="1918489"/>
            <a:ext cx="1001584" cy="9744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E796B9-4C50-4F65-9D5E-28A341018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649" y="1911980"/>
            <a:ext cx="1123200" cy="11783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260C8E-445D-4F19-95FC-C75A865D72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500335">
            <a:off x="951268" y="2735981"/>
            <a:ext cx="1304010" cy="14184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B402F34-944A-4D1B-8ABF-AE39B80E6D29}"/>
              </a:ext>
            </a:extLst>
          </p:cNvPr>
          <p:cNvSpPr txBox="1"/>
          <p:nvPr/>
        </p:nvSpPr>
        <p:spPr>
          <a:xfrm>
            <a:off x="5049112" y="1268044"/>
            <a:ext cx="3293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SG" sz="1600" u="sng" dirty="0">
                <a:solidFill>
                  <a:schemeClr val="tx1"/>
                </a:solidFill>
                <a:latin typeface="+mj-lt"/>
              </a:rPr>
              <a:t>Image Classification – MNIST</a:t>
            </a:r>
            <a:endParaRPr lang="en-SG" sz="1600" b="0" i="0" u="sng" dirty="0"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2050" name="Picture 2" descr="Two levels of graph pooling operation on regular and irregular grid... |  Download Scientific Diagram">
            <a:extLst>
              <a:ext uri="{FF2B5EF4-FFF2-40B4-BE49-F238E27FC236}">
                <a16:creationId xmlns:a16="http://schemas.microsoft.com/office/drawing/2014/main" id="{41D26C1D-2C9C-489F-AAC7-4D18A5E04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624" y="1619295"/>
            <a:ext cx="2864576" cy="86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67ACC29-2BE0-45D3-A2A5-5CB5058BC343}"/>
              </a:ext>
            </a:extLst>
          </p:cNvPr>
          <p:cNvSpPr txBox="1"/>
          <p:nvPr/>
        </p:nvSpPr>
        <p:spPr>
          <a:xfrm>
            <a:off x="3902400" y="2952780"/>
            <a:ext cx="468539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SG" sz="1600" u="sng" dirty="0">
                <a:solidFill>
                  <a:schemeClr val="tx1"/>
                </a:solidFill>
                <a:latin typeface="+mj-lt"/>
              </a:rPr>
              <a:t>Text Analysis </a:t>
            </a:r>
          </a:p>
          <a:p>
            <a:pPr algn="ctr">
              <a:spcAft>
                <a:spcPts val="1200"/>
              </a:spcAft>
            </a:pPr>
            <a:r>
              <a:rPr lang="en-SG" sz="1600" b="0" i="0" dirty="0">
                <a:solidFill>
                  <a:schemeClr val="tx1"/>
                </a:solidFill>
                <a:effectLst/>
                <a:latin typeface="+mj-lt"/>
              </a:rPr>
              <a:t>Based on </a:t>
            </a:r>
            <a:r>
              <a:rPr lang="en-SG" sz="1600" dirty="0">
                <a:solidFill>
                  <a:schemeClr val="tx1"/>
                </a:solidFill>
                <a:latin typeface="+mj-lt"/>
              </a:rPr>
              <a:t>the text using graph, we predict type of moods </a:t>
            </a:r>
            <a:r>
              <a:rPr lang="en-SG" sz="16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 happy / sad / depression / excited</a:t>
            </a:r>
            <a:endParaRPr lang="en-SG" sz="1600" b="0" i="0" dirty="0"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850717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Level Prediction </a:t>
            </a:r>
            <a:endParaRPr lang="en-SG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764A09-93DC-47B0-9E88-7773D8ACE433}"/>
              </a:ext>
            </a:extLst>
          </p:cNvPr>
          <p:cNvSpPr txBox="1"/>
          <p:nvPr/>
        </p:nvSpPr>
        <p:spPr>
          <a:xfrm>
            <a:off x="0" y="4912668"/>
            <a:ext cx="8834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 dirty="0"/>
              <a:t>[1] </a:t>
            </a:r>
            <a:r>
              <a:rPr lang="en-SG" sz="900" dirty="0">
                <a:hlinkClick r:id="rId2"/>
              </a:rPr>
              <a:t>http://www1.ind.ku.dk/complexLearning/zachary1977.pdf</a:t>
            </a:r>
            <a:r>
              <a:rPr lang="en-SG" sz="9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E8F801-35E2-4F2D-9A1A-CD3788E04754}"/>
              </a:ext>
            </a:extLst>
          </p:cNvPr>
          <p:cNvSpPr txBox="1"/>
          <p:nvPr/>
        </p:nvSpPr>
        <p:spPr>
          <a:xfrm>
            <a:off x="628650" y="1268044"/>
            <a:ext cx="72553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  <a:latin typeface="+mj-lt"/>
              </a:rPr>
              <a:t>Predict category / property of the node.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  <a:latin typeface="+mj-lt"/>
              </a:rPr>
              <a:t>Example: Zach’s Karate club [1] – predict loyalty of member to either John A. or Mr. Hi. 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  <a:latin typeface="+mj-lt"/>
              </a:rPr>
              <a:t>Node represents member in Karate club and edge represent interaction between members.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SG" sz="1600" b="0" i="0" dirty="0"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3D4F70-0191-46FB-A330-4C470E15A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400" y="2947626"/>
            <a:ext cx="6378198" cy="192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486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Level Prediction </a:t>
            </a:r>
            <a:endParaRPr lang="en-SG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764A09-93DC-47B0-9E88-7773D8ACE433}"/>
              </a:ext>
            </a:extLst>
          </p:cNvPr>
          <p:cNvSpPr txBox="1"/>
          <p:nvPr/>
        </p:nvSpPr>
        <p:spPr>
          <a:xfrm>
            <a:off x="0" y="4912668"/>
            <a:ext cx="8834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 dirty="0"/>
              <a:t>[1] </a:t>
            </a:r>
            <a:r>
              <a:rPr lang="en-SG" sz="900" dirty="0">
                <a:hlinkClick r:id="rId2"/>
              </a:rPr>
              <a:t>http://www1.ind.ku.dk/complexLearning/zachary1977.pdf</a:t>
            </a:r>
            <a:r>
              <a:rPr lang="en-SG" sz="9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E8F801-35E2-4F2D-9A1A-CD3788E04754}"/>
              </a:ext>
            </a:extLst>
          </p:cNvPr>
          <p:cNvSpPr txBox="1"/>
          <p:nvPr/>
        </p:nvSpPr>
        <p:spPr>
          <a:xfrm>
            <a:off x="628650" y="1268044"/>
            <a:ext cx="725535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  <a:latin typeface="+mj-lt"/>
              </a:rPr>
              <a:t>With image</a:t>
            </a:r>
            <a:r>
              <a:rPr lang="en-US" sz="2000" b="0" i="1" dirty="0">
                <a:effectLst/>
                <a:latin typeface="+mj-lt"/>
              </a:rPr>
              <a:t>, </a:t>
            </a:r>
            <a:r>
              <a:rPr lang="en-US" sz="2000" b="0" i="1" u="sng" dirty="0">
                <a:effectLst/>
                <a:latin typeface="+mj-lt"/>
              </a:rPr>
              <a:t>image segmentation</a:t>
            </a:r>
            <a:r>
              <a:rPr lang="en-US" sz="2000" u="sng" dirty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is an example where we are t</a:t>
            </a:r>
            <a:r>
              <a:rPr lang="en-US" sz="2000" b="0" i="0" dirty="0">
                <a:effectLst/>
                <a:latin typeface="+mj-lt"/>
              </a:rPr>
              <a:t>rying to label the role of each pixel in an image. </a:t>
            </a:r>
          </a:p>
          <a:p>
            <a:pPr marL="2857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+mj-lt"/>
              </a:rPr>
              <a:t>With text, a similar task would be </a:t>
            </a:r>
            <a:r>
              <a:rPr lang="en-US" sz="2000" b="0" i="0" u="sng" dirty="0">
                <a:effectLst/>
                <a:latin typeface="+mj-lt"/>
              </a:rPr>
              <a:t>predicting the parts-of-speech of each word </a:t>
            </a:r>
            <a:r>
              <a:rPr lang="en-US" sz="2000" b="0" i="0" dirty="0">
                <a:effectLst/>
                <a:latin typeface="+mj-lt"/>
              </a:rPr>
              <a:t>in a sentence (e.g. noun, verb, adverb, </a:t>
            </a:r>
            <a:r>
              <a:rPr lang="en-US" sz="2000" b="0" i="0" dirty="0" err="1">
                <a:effectLst/>
                <a:latin typeface="+mj-lt"/>
              </a:rPr>
              <a:t>etc</a:t>
            </a:r>
            <a:r>
              <a:rPr lang="en-US" sz="2000" b="0" i="0" dirty="0">
                <a:effectLst/>
                <a:latin typeface="+mj-lt"/>
              </a:rPr>
              <a:t>).</a:t>
            </a:r>
            <a:endParaRPr lang="en-SG" sz="1600" b="0" i="0" dirty="0"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99034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 Level Prediction </a:t>
            </a:r>
            <a:endParaRPr lang="en-SG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764A09-93DC-47B0-9E88-7773D8ACE433}"/>
              </a:ext>
            </a:extLst>
          </p:cNvPr>
          <p:cNvSpPr txBox="1"/>
          <p:nvPr/>
        </p:nvSpPr>
        <p:spPr>
          <a:xfrm>
            <a:off x="0" y="4912668"/>
            <a:ext cx="8834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 dirty="0"/>
              <a:t>[1] </a:t>
            </a:r>
            <a:r>
              <a:rPr lang="en-SG" sz="900" dirty="0">
                <a:hlinkClick r:id="rId2"/>
              </a:rPr>
              <a:t>https://distill.pub/2021/gnn-intro/</a:t>
            </a:r>
            <a:r>
              <a:rPr lang="en-SG" sz="9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E8F801-35E2-4F2D-9A1A-CD3788E04754}"/>
              </a:ext>
            </a:extLst>
          </p:cNvPr>
          <p:cNvSpPr txBox="1"/>
          <p:nvPr/>
        </p:nvSpPr>
        <p:spPr>
          <a:xfrm>
            <a:off x="628650" y="1268044"/>
            <a:ext cx="7961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SG" sz="1800" dirty="0">
                <a:latin typeface="+mj-lt"/>
              </a:rPr>
              <a:t>I</a:t>
            </a:r>
            <a:r>
              <a:rPr lang="en-SG" sz="1800" b="0" i="0" dirty="0">
                <a:effectLst/>
                <a:latin typeface="+mj-lt"/>
              </a:rPr>
              <a:t>mage scene understanding - </a:t>
            </a:r>
            <a:r>
              <a:rPr lang="en-US" sz="1800" b="0" i="0" dirty="0">
                <a:effectLst/>
                <a:latin typeface="+mj-lt"/>
              </a:rPr>
              <a:t>predict the relationship between nodes.</a:t>
            </a:r>
            <a:endParaRPr lang="en-SG" b="0" i="0" dirty="0"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B417EF-62CE-477D-85D4-779A1919C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88" y="1710102"/>
            <a:ext cx="4018512" cy="28024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9C9F12-6EAF-44C6-88E7-E80A4FAA9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453" y="1820978"/>
            <a:ext cx="4270144" cy="193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01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</a:t>
            </a:r>
            <a:endParaRPr lang="en-SG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9FA35-EB43-408F-9154-B11B43C2C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81125"/>
            <a:ext cx="5010150" cy="3371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190D51-51F2-4F5A-90F9-554004875959}"/>
                  </a:ext>
                </a:extLst>
              </p:cNvPr>
              <p:cNvSpPr txBox="1"/>
              <p:nvPr/>
            </p:nvSpPr>
            <p:spPr>
              <a:xfrm>
                <a:off x="2260600" y="4788098"/>
                <a:ext cx="17462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SG" sz="1400" dirty="0"/>
                  <a:t>Adjacent matrix, </a:t>
                </a:r>
                <a14:m>
                  <m:oMath xmlns:m="http://schemas.openxmlformats.org/officeDocument/2006/math">
                    <m:r>
                      <a:rPr lang="en-SG" sz="1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SG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190D51-51F2-4F5A-90F9-554004875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600" y="4788098"/>
                <a:ext cx="1746250" cy="307777"/>
              </a:xfrm>
              <a:prstGeom prst="rect">
                <a:avLst/>
              </a:prstGeom>
              <a:blipFill>
                <a:blip r:embed="rId3"/>
                <a:stretch>
                  <a:fillRect l="-1049" t="-1961" b="-1960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A539A787-30CC-4EB7-BBBF-B11137AF5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5227" y="1762125"/>
            <a:ext cx="234315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532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GNN</a:t>
            </a:r>
            <a:endParaRPr lang="en-SG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 descr="Graph Neural Network and Some of GNN Applications: Everything You Need to  Know - neptune.ai">
            <a:extLst>
              <a:ext uri="{FF2B5EF4-FFF2-40B4-BE49-F238E27FC236}">
                <a16:creationId xmlns:a16="http://schemas.microsoft.com/office/drawing/2014/main" id="{1BFCD759-B691-41AF-83CB-4E49FA404B9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B06859-53EE-4697-BC75-A55F69CF9C28}"/>
              </a:ext>
            </a:extLst>
          </p:cNvPr>
          <p:cNvSpPr txBox="1"/>
          <p:nvPr/>
        </p:nvSpPr>
        <p:spPr>
          <a:xfrm>
            <a:off x="700200" y="1248311"/>
            <a:ext cx="781515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SG" sz="1800" dirty="0"/>
              <a:t>We have learn about the graphical concept about GNN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SG" sz="1800" dirty="0"/>
              <a:t>How are we going to represent the graphical concept (node/edge) into computer that is understandable by computer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SG" sz="1800" dirty="0"/>
              <a:t>If you notice, all of these are matrix computation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SG" sz="1800" dirty="0"/>
              <a:t>One thing to note, we have to represent the graph in an efficient way for matrix operation. </a:t>
            </a:r>
          </a:p>
        </p:txBody>
      </p:sp>
    </p:spTree>
    <p:extLst>
      <p:ext uri="{BB962C8B-B14F-4D97-AF65-F5344CB8AC3E}">
        <p14:creationId xmlns:p14="http://schemas.microsoft.com/office/powerpoint/2010/main" val="21516041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D3140-D023-428D-A92C-07B104215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embedding</a:t>
            </a:r>
            <a:endParaRPr lang="en-S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AC9F9-D5D4-42EE-89EE-F25F039BF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7650" y="1268043"/>
            <a:ext cx="5218286" cy="2047792"/>
          </a:xfrm>
        </p:spPr>
        <p:txBody>
          <a:bodyPr>
            <a:normAutofit/>
          </a:bodyPr>
          <a:lstStyle/>
          <a:p>
            <a:pPr marL="139700" indent="0">
              <a:buNone/>
            </a:pPr>
            <a:r>
              <a:rPr lang="en-US" b="1" dirty="0"/>
              <a:t>Task:</a:t>
            </a:r>
            <a:r>
              <a:rPr lang="en-US" dirty="0"/>
              <a:t> Map nodes to embedding space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SG" dirty="0">
              <a:solidFill>
                <a:srgbClr val="0070C0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7CFA78F-CB11-47DD-B506-E7F1AB310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526" y="633432"/>
            <a:ext cx="3486474" cy="2431420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97582C3E-C45E-4031-A35B-48F54C0B85B3}"/>
              </a:ext>
            </a:extLst>
          </p:cNvPr>
          <p:cNvSpPr/>
          <p:nvPr/>
        </p:nvSpPr>
        <p:spPr>
          <a:xfrm>
            <a:off x="3180870" y="3989147"/>
            <a:ext cx="1426072" cy="382218"/>
          </a:xfrm>
          <a:prstGeom prst="rightArrow">
            <a:avLst>
              <a:gd name="adj1" fmla="val 25079"/>
              <a:gd name="adj2" fmla="val 524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3F610C7-D9DA-48CC-8A3E-DB86E4184A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335" b="32762"/>
          <a:stretch/>
        </p:blipFill>
        <p:spPr>
          <a:xfrm>
            <a:off x="533400" y="3148990"/>
            <a:ext cx="2348809" cy="1569796"/>
          </a:xfrm>
          <a:prstGeom prst="rect">
            <a:avLst/>
          </a:prstGeom>
        </p:spPr>
      </p:pic>
      <p:graphicFrame>
        <p:nvGraphicFramePr>
          <p:cNvPr id="25" name="Table 25">
            <a:extLst>
              <a:ext uri="{FF2B5EF4-FFF2-40B4-BE49-F238E27FC236}">
                <a16:creationId xmlns:a16="http://schemas.microsoft.com/office/drawing/2014/main" id="{21988F92-0ADB-43F8-869C-1804DD252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4480413"/>
              </p:ext>
            </p:extLst>
          </p:nvPr>
        </p:nvGraphicFramePr>
        <p:xfrm>
          <a:off x="4772026" y="3875456"/>
          <a:ext cx="4045520" cy="304800"/>
        </p:xfrm>
        <a:graphic>
          <a:graphicData uri="http://schemas.openxmlformats.org/drawingml/2006/table">
            <a:tbl>
              <a:tblPr firstRow="1" bandRow="1">
                <a:tableStyleId>{5F493B26-2AFF-4D59-9184-3F119D06EE60}</a:tableStyleId>
              </a:tblPr>
              <a:tblGrid>
                <a:gridCol w="404552">
                  <a:extLst>
                    <a:ext uri="{9D8B030D-6E8A-4147-A177-3AD203B41FA5}">
                      <a16:colId xmlns:a16="http://schemas.microsoft.com/office/drawing/2014/main" val="1558678580"/>
                    </a:ext>
                  </a:extLst>
                </a:gridCol>
                <a:gridCol w="404552">
                  <a:extLst>
                    <a:ext uri="{9D8B030D-6E8A-4147-A177-3AD203B41FA5}">
                      <a16:colId xmlns:a16="http://schemas.microsoft.com/office/drawing/2014/main" val="2453497228"/>
                    </a:ext>
                  </a:extLst>
                </a:gridCol>
                <a:gridCol w="404552">
                  <a:extLst>
                    <a:ext uri="{9D8B030D-6E8A-4147-A177-3AD203B41FA5}">
                      <a16:colId xmlns:a16="http://schemas.microsoft.com/office/drawing/2014/main" val="392197138"/>
                    </a:ext>
                  </a:extLst>
                </a:gridCol>
                <a:gridCol w="404552">
                  <a:extLst>
                    <a:ext uri="{9D8B030D-6E8A-4147-A177-3AD203B41FA5}">
                      <a16:colId xmlns:a16="http://schemas.microsoft.com/office/drawing/2014/main" val="2226724061"/>
                    </a:ext>
                  </a:extLst>
                </a:gridCol>
                <a:gridCol w="404552">
                  <a:extLst>
                    <a:ext uri="{9D8B030D-6E8A-4147-A177-3AD203B41FA5}">
                      <a16:colId xmlns:a16="http://schemas.microsoft.com/office/drawing/2014/main" val="2824496365"/>
                    </a:ext>
                  </a:extLst>
                </a:gridCol>
                <a:gridCol w="404552">
                  <a:extLst>
                    <a:ext uri="{9D8B030D-6E8A-4147-A177-3AD203B41FA5}">
                      <a16:colId xmlns:a16="http://schemas.microsoft.com/office/drawing/2014/main" val="759266772"/>
                    </a:ext>
                  </a:extLst>
                </a:gridCol>
                <a:gridCol w="404552">
                  <a:extLst>
                    <a:ext uri="{9D8B030D-6E8A-4147-A177-3AD203B41FA5}">
                      <a16:colId xmlns:a16="http://schemas.microsoft.com/office/drawing/2014/main" val="1656754560"/>
                    </a:ext>
                  </a:extLst>
                </a:gridCol>
                <a:gridCol w="404552">
                  <a:extLst>
                    <a:ext uri="{9D8B030D-6E8A-4147-A177-3AD203B41FA5}">
                      <a16:colId xmlns:a16="http://schemas.microsoft.com/office/drawing/2014/main" val="1683910470"/>
                    </a:ext>
                  </a:extLst>
                </a:gridCol>
                <a:gridCol w="404552">
                  <a:extLst>
                    <a:ext uri="{9D8B030D-6E8A-4147-A177-3AD203B41FA5}">
                      <a16:colId xmlns:a16="http://schemas.microsoft.com/office/drawing/2014/main" val="1514135174"/>
                    </a:ext>
                  </a:extLst>
                </a:gridCol>
                <a:gridCol w="404552">
                  <a:extLst>
                    <a:ext uri="{9D8B030D-6E8A-4147-A177-3AD203B41FA5}">
                      <a16:colId xmlns:a16="http://schemas.microsoft.com/office/drawing/2014/main" val="3265877363"/>
                    </a:ext>
                  </a:extLst>
                </a:gridCol>
              </a:tblGrid>
              <a:tr h="296494"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0715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 Placeholder 2">
                <a:extLst>
                  <a:ext uri="{FF2B5EF4-FFF2-40B4-BE49-F238E27FC236}">
                    <a16:creationId xmlns:a16="http://schemas.microsoft.com/office/drawing/2014/main" id="{EFE3E386-3EF7-4104-BE54-8FE30AE7B3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47293" y="3596877"/>
                <a:ext cx="1426072" cy="5571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90000"/>
                  </a:lnSpc>
                  <a:spcBef>
                    <a:spcPts val="8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•"/>
                  <a:defRPr sz="21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1750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1750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•"/>
                  <a:defRPr sz="15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1750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•"/>
                  <a:defRPr sz="1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1750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•"/>
                  <a:defRPr sz="1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1750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•"/>
                  <a:defRPr sz="1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1750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•"/>
                  <a:defRPr sz="1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1750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•"/>
                  <a:defRPr sz="1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1750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•"/>
                  <a:defRPr sz="1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1397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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ℝ</m:t>
                          </m:r>
                        </m:e>
                        <m:sup>
                          <m:r>
                            <a:rPr lang="en-SG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S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 Placeholder 2">
                <a:extLst>
                  <a:ext uri="{FF2B5EF4-FFF2-40B4-BE49-F238E27FC236}">
                    <a16:creationId xmlns:a16="http://schemas.microsoft.com/office/drawing/2014/main" id="{EFE3E386-3EF7-4104-BE54-8FE30AE7B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293" y="3596877"/>
                <a:ext cx="1426072" cy="557158"/>
              </a:xfrm>
              <a:prstGeom prst="rect">
                <a:avLst/>
              </a:prstGeom>
              <a:blipFill>
                <a:blip r:embed="rId4"/>
                <a:stretch>
                  <a:fillRect t="-10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E72B4694-CBD4-4D44-BC63-E103AC7299D5}"/>
              </a:ext>
            </a:extLst>
          </p:cNvPr>
          <p:cNvSpPr txBox="1">
            <a:spLocks/>
          </p:cNvSpPr>
          <p:nvPr/>
        </p:nvSpPr>
        <p:spPr>
          <a:xfrm>
            <a:off x="2190270" y="3166673"/>
            <a:ext cx="990600" cy="455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39700" indent="0">
              <a:buNone/>
            </a:pPr>
            <a:r>
              <a:rPr lang="en-US" dirty="0"/>
              <a:t>node</a:t>
            </a:r>
            <a:endParaRPr lang="en-SG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 Placeholder 2">
                <a:extLst>
                  <a:ext uri="{FF2B5EF4-FFF2-40B4-BE49-F238E27FC236}">
                    <a16:creationId xmlns:a16="http://schemas.microsoft.com/office/drawing/2014/main" id="{C8279F7E-1CCF-444F-B95B-A9CCB28DDA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23847" y="3533165"/>
                <a:ext cx="857023" cy="4559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90000"/>
                  </a:lnSpc>
                  <a:spcBef>
                    <a:spcPts val="8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•"/>
                  <a:defRPr sz="21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1750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1750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•"/>
                  <a:defRPr sz="15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1750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•"/>
                  <a:defRPr sz="1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1750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•"/>
                  <a:defRPr sz="1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1750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•"/>
                  <a:defRPr sz="1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1750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•"/>
                  <a:defRPr sz="1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1750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•"/>
                  <a:defRPr sz="1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1750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•"/>
                  <a:defRPr sz="1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1397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SG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8" name="Text Placeholder 2">
                <a:extLst>
                  <a:ext uri="{FF2B5EF4-FFF2-40B4-BE49-F238E27FC236}">
                    <a16:creationId xmlns:a16="http://schemas.microsoft.com/office/drawing/2014/main" id="{C8279F7E-1CCF-444F-B95B-A9CCB28DD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847" y="3533165"/>
                <a:ext cx="857023" cy="4559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CF754E-A526-4E1F-8F4C-131F9D40FBDF}"/>
                  </a:ext>
                </a:extLst>
              </p:cNvPr>
              <p:cNvSpPr txBox="1"/>
              <p:nvPr/>
            </p:nvSpPr>
            <p:spPr>
              <a:xfrm>
                <a:off x="5085162" y="4380868"/>
                <a:ext cx="341924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SG"/>
                        <m:t>Feature</m:t>
                      </m:r>
                      <m:r>
                        <m:rPr>
                          <m:nor/>
                        </m:rPr>
                        <a:rPr lang="en-SG"/>
                        <m:t> </m:t>
                      </m:r>
                      <m:r>
                        <m:rPr>
                          <m:nor/>
                        </m:rPr>
                        <a:rPr lang="en-SG"/>
                        <m:t>representation</m:t>
                      </m:r>
                      <m:r>
                        <m:rPr>
                          <m:nor/>
                        </m:rPr>
                        <a:rPr lang="en-SG"/>
                        <m:t>, </m:t>
                      </m:r>
                      <m:r>
                        <m:rPr>
                          <m:nor/>
                        </m:rPr>
                        <a:rPr lang="en-SG"/>
                        <m:t>embedding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CF754E-A526-4E1F-8F4C-131F9D40F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162" y="4380868"/>
                <a:ext cx="3419247" cy="307777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9D2E1EE-9FD8-4B7B-A242-70F1B4C846A0}"/>
              </a:ext>
            </a:extLst>
          </p:cNvPr>
          <p:cNvSpPr txBox="1">
            <a:spLocks/>
          </p:cNvSpPr>
          <p:nvPr/>
        </p:nvSpPr>
        <p:spPr>
          <a:xfrm>
            <a:off x="6147086" y="3419474"/>
            <a:ext cx="990600" cy="455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39700" indent="0">
              <a:buNone/>
            </a:pPr>
            <a:r>
              <a:rPr lang="en-US" dirty="0"/>
              <a:t>vector</a:t>
            </a:r>
            <a:endParaRPr lang="en-SG" dirty="0">
              <a:solidFill>
                <a:srgbClr val="0070C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BEAE7B-81F0-448C-B002-8C6CDA98D5DC}"/>
              </a:ext>
            </a:extLst>
          </p:cNvPr>
          <p:cNvSpPr txBox="1"/>
          <p:nvPr/>
        </p:nvSpPr>
        <p:spPr>
          <a:xfrm>
            <a:off x="366233" y="1807251"/>
            <a:ext cx="46386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SG" sz="1400" dirty="0"/>
              <a:t>Encode network information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Similarity of embeddings between nodes indicates their similarity in the network (i.e</a:t>
            </a:r>
            <a:r>
              <a:rPr lang="en-US" dirty="0"/>
              <a:t>. Both nodes are close to each other (connected by an edge))</a:t>
            </a:r>
            <a:endParaRPr lang="en-US" sz="1400" dirty="0"/>
          </a:p>
          <a:p>
            <a:pPr>
              <a:spcBef>
                <a:spcPts val="600"/>
              </a:spcBef>
            </a:pPr>
            <a:r>
              <a:rPr lang="en-US" sz="1400" dirty="0"/>
              <a:t>Potentially used for many downstream predictions</a:t>
            </a:r>
          </a:p>
        </p:txBody>
      </p:sp>
    </p:spTree>
    <p:extLst>
      <p:ext uri="{BB962C8B-B14F-4D97-AF65-F5344CB8AC3E}">
        <p14:creationId xmlns:p14="http://schemas.microsoft.com/office/powerpoint/2010/main" val="3427834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D3140-D023-428D-A92C-07B104215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embedding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6A75FE-8F27-4522-95F0-07EBAD683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1358596"/>
            <a:ext cx="5712063" cy="336580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352154B-FD74-46AB-92AD-4104DA2E077F}"/>
              </a:ext>
            </a:extLst>
          </p:cNvPr>
          <p:cNvSpPr txBox="1"/>
          <p:nvPr/>
        </p:nvSpPr>
        <p:spPr>
          <a:xfrm>
            <a:off x="-66674" y="4869656"/>
            <a:ext cx="75342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100" dirty="0"/>
              <a:t>From </a:t>
            </a:r>
            <a:r>
              <a:rPr lang="en-SG" sz="1100" dirty="0">
                <a:hlinkClick r:id="rId3"/>
              </a:rPr>
              <a:t>http://web.stanford.edu/class/cs224w/slides/03-nodeemb.pdf</a:t>
            </a:r>
            <a:r>
              <a:rPr lang="en-SG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63341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</a:t>
            </a:r>
            <a:endParaRPr lang="en-SG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 descr="Graph Neural Network and Some of GNN Applications: Everything You Need to  Know - neptune.ai">
            <a:extLst>
              <a:ext uri="{FF2B5EF4-FFF2-40B4-BE49-F238E27FC236}">
                <a16:creationId xmlns:a16="http://schemas.microsoft.com/office/drawing/2014/main" id="{1BFCD759-B691-41AF-83CB-4E49FA404B9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6BECCE-C26C-47AD-BB34-77BA2E8082FA}"/>
              </a:ext>
            </a:extLst>
          </p:cNvPr>
          <p:cNvSpPr txBox="1"/>
          <p:nvPr/>
        </p:nvSpPr>
        <p:spPr>
          <a:xfrm>
            <a:off x="-41400" y="4860478"/>
            <a:ext cx="8287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 dirty="0"/>
              <a:t>Figure form </a:t>
            </a:r>
            <a:r>
              <a:rPr lang="en-SG" sz="900" dirty="0">
                <a:hlinkClick r:id="rId2"/>
              </a:rPr>
              <a:t>https://www.kdnuggets.com/2020/11/friendly-introduction-graph-neural-networks.html</a:t>
            </a:r>
            <a:r>
              <a:rPr lang="en-SG" sz="9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B06859-53EE-4697-BC75-A55F69CF9C28}"/>
                  </a:ext>
                </a:extLst>
              </p:cNvPr>
              <p:cNvSpPr txBox="1"/>
              <p:nvPr/>
            </p:nvSpPr>
            <p:spPr>
              <a:xfrm>
                <a:off x="700200" y="1248311"/>
                <a:ext cx="781515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SG" sz="1600" dirty="0"/>
                  <a:t>A graph, G(V,E) is often represented with four components</a:t>
                </a:r>
              </a:p>
              <a:p>
                <a:pPr marL="622300" lvl="1" indent="-285750">
                  <a:buFont typeface="Arial" panose="020B0604020202020204" pitchFamily="34" charset="0"/>
                  <a:buChar char="•"/>
                </a:pPr>
                <a:r>
                  <a:rPr lang="en-SG" sz="1600" dirty="0"/>
                  <a:t>Node/Vertices, V: {</a:t>
                </a:r>
                <a:r>
                  <a:rPr lang="en-SG" sz="1600" dirty="0" err="1"/>
                  <a:t>a,b,c,d</a:t>
                </a:r>
                <a:r>
                  <a:rPr lang="en-SG" sz="1600" dirty="0"/>
                  <a:t>}</a:t>
                </a:r>
              </a:p>
              <a:p>
                <a:pPr marL="622300" lvl="1" indent="-285750">
                  <a:buFont typeface="Arial" panose="020B0604020202020204" pitchFamily="34" charset="0"/>
                  <a:buChar char="•"/>
                </a:pPr>
                <a:r>
                  <a:rPr lang="en-SG" sz="1600" dirty="0"/>
                  <a:t>Edge, E: {(</a:t>
                </a:r>
                <a:r>
                  <a:rPr lang="en-SG" sz="1600" dirty="0" err="1"/>
                  <a:t>a,b</a:t>
                </a:r>
                <a:r>
                  <a:rPr lang="en-SG" sz="1600" dirty="0"/>
                  <a:t>), (</a:t>
                </a:r>
                <a:r>
                  <a:rPr lang="en-SG" sz="1600" dirty="0" err="1"/>
                  <a:t>b,c</a:t>
                </a:r>
                <a:r>
                  <a:rPr lang="en-SG" sz="1600" dirty="0"/>
                  <a:t>), (</a:t>
                </a:r>
                <a:r>
                  <a:rPr lang="en-SG" sz="1600" dirty="0" err="1"/>
                  <a:t>b,d</a:t>
                </a:r>
                <a:r>
                  <a:rPr lang="en-SG" sz="1600" dirty="0"/>
                  <a:t>), (c, d)} </a:t>
                </a:r>
              </a:p>
              <a:p>
                <a:pPr marL="622300" lvl="1" indent="-285750">
                  <a:buFont typeface="Arial" panose="020B0604020202020204" pitchFamily="34" charset="0"/>
                  <a:buChar char="•"/>
                </a:pPr>
                <a:r>
                  <a:rPr lang="en-SG" sz="1600" dirty="0"/>
                  <a:t>Global context </a:t>
                </a:r>
              </a:p>
              <a:p>
                <a:pPr marL="622300" lvl="1" indent="-285750">
                  <a:buFont typeface="Arial" panose="020B0604020202020204" pitchFamily="34" charset="0"/>
                  <a:buChar char="•"/>
                </a:pPr>
                <a:r>
                  <a:rPr lang="en-SG" sz="1600" dirty="0"/>
                  <a:t>Connectivity </a:t>
                </a:r>
                <a:r>
                  <a:rPr lang="en-SG" sz="1600" dirty="0">
                    <a:sym typeface="Wingdings" panose="05000000000000000000" pitchFamily="2" charset="2"/>
                  </a:rPr>
                  <a:t> </a:t>
                </a:r>
                <a:r>
                  <a:rPr lang="en-SG" sz="1600" dirty="0"/>
                  <a:t>adjacent matrix, </a:t>
                </a:r>
                <a14:m>
                  <m:oMath xmlns:m="http://schemas.openxmlformats.org/officeDocument/2006/math">
                    <m:r>
                      <a:rPr lang="en-SG" sz="16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SG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B06859-53EE-4697-BC75-A55F69CF9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00" y="1248311"/>
                <a:ext cx="7815150" cy="1323439"/>
              </a:xfrm>
              <a:prstGeom prst="rect">
                <a:avLst/>
              </a:prstGeom>
              <a:blipFill>
                <a:blip r:embed="rId3"/>
                <a:stretch>
                  <a:fillRect l="-312" t="-1382" b="-506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2F6C3E7-A9C7-4DFA-B065-C6B65B568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387" y="2867258"/>
            <a:ext cx="2734200" cy="17708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D86051-D20B-4E30-AE49-3597A8FC0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1475" y="2836819"/>
            <a:ext cx="4124325" cy="18859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21B8B4-AA77-4044-8FBD-5ACFF6AFEA74}"/>
                  </a:ext>
                </a:extLst>
              </p:cNvPr>
              <p:cNvSpPr txBox="1"/>
              <p:nvPr/>
            </p:nvSpPr>
            <p:spPr>
              <a:xfrm>
                <a:off x="5313252" y="2713370"/>
                <a:ext cx="17462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SG" sz="1400" dirty="0"/>
                  <a:t>Adjacent matrix, </a:t>
                </a:r>
                <a14:m>
                  <m:oMath xmlns:m="http://schemas.openxmlformats.org/officeDocument/2006/math">
                    <m:r>
                      <a:rPr lang="en-SG" sz="1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SG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21B8B4-AA77-4044-8FBD-5ACFF6AFE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252" y="2713370"/>
                <a:ext cx="1746250" cy="307777"/>
              </a:xfrm>
              <a:prstGeom prst="rect">
                <a:avLst/>
              </a:prstGeom>
              <a:blipFill>
                <a:blip r:embed="rId6"/>
                <a:stretch>
                  <a:fillRect l="-1049" t="-3922" b="-1960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2075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118533"/>
            <a:ext cx="8202199" cy="1160027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Representation of Real-World Data as Graph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B285E25-B39C-4E17-92CE-82E8E4429042}"/>
              </a:ext>
            </a:extLst>
          </p:cNvPr>
          <p:cNvGrpSpPr/>
          <p:nvPr/>
        </p:nvGrpSpPr>
        <p:grpSpPr>
          <a:xfrm>
            <a:off x="-17285" y="1218137"/>
            <a:ext cx="3360600" cy="2143283"/>
            <a:chOff x="88799" y="1278560"/>
            <a:chExt cx="3360600" cy="214328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ADBFF8-9EAB-4510-9509-C91115C87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4735" y="1733801"/>
              <a:ext cx="2748727" cy="168804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65B6ED-622A-42AC-97A9-B08ECE30D37E}"/>
                </a:ext>
              </a:extLst>
            </p:cNvPr>
            <p:cNvSpPr txBox="1"/>
            <p:nvPr/>
          </p:nvSpPr>
          <p:spPr>
            <a:xfrm>
              <a:off x="88799" y="1278560"/>
              <a:ext cx="33606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 dirty="0">
                  <a:solidFill>
                    <a:srgbClr val="151928"/>
                  </a:solidFill>
                  <a:latin typeface="+mj-lt"/>
                </a:rPr>
                <a:t>Social Network Graph </a:t>
              </a:r>
              <a:endParaRPr lang="en-SG" sz="1800" b="1" dirty="0">
                <a:solidFill>
                  <a:srgbClr val="151928"/>
                </a:solidFill>
                <a:latin typeface="+mj-lt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5922A0E-15E4-42B2-872C-8C821A68C983}"/>
              </a:ext>
            </a:extLst>
          </p:cNvPr>
          <p:cNvSpPr txBox="1"/>
          <p:nvPr/>
        </p:nvSpPr>
        <p:spPr>
          <a:xfrm>
            <a:off x="6772608" y="1140061"/>
            <a:ext cx="23713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151928"/>
                </a:solidFill>
                <a:latin typeface="+mj-lt"/>
              </a:rPr>
              <a:t>Transportation  Network Graph  </a:t>
            </a:r>
            <a:endParaRPr lang="en-SG" sz="1800" b="1" dirty="0">
              <a:solidFill>
                <a:srgbClr val="151928"/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DFB660-3CF5-428F-B5D1-6E044C2EF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130" y="3556032"/>
            <a:ext cx="1631741" cy="15612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95A70A-DD87-4E7B-B07A-B57DF30B7BF1}"/>
              </a:ext>
            </a:extLst>
          </p:cNvPr>
          <p:cNvSpPr txBox="1"/>
          <p:nvPr/>
        </p:nvSpPr>
        <p:spPr>
          <a:xfrm>
            <a:off x="3399625" y="4394936"/>
            <a:ext cx="1981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151928"/>
                </a:solidFill>
                <a:latin typeface="+mj-lt"/>
              </a:rPr>
              <a:t>Geometric  Network Graph  </a:t>
            </a:r>
            <a:endParaRPr lang="en-SG" sz="1800" b="1" dirty="0">
              <a:solidFill>
                <a:srgbClr val="151928"/>
              </a:solidFill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F751DE-CE7E-4C07-BFE3-7E8182649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871" y="1790850"/>
            <a:ext cx="2040934" cy="26284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EE1D49C-CD2F-4871-BC52-3C1F73A362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5578" y="1498529"/>
            <a:ext cx="2834063" cy="19764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B4D0F09-0C02-4A79-8A09-2EE2C48AE7BB}"/>
              </a:ext>
            </a:extLst>
          </p:cNvPr>
          <p:cNvSpPr txBox="1"/>
          <p:nvPr/>
        </p:nvSpPr>
        <p:spPr>
          <a:xfrm>
            <a:off x="4099992" y="1223505"/>
            <a:ext cx="1700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151928"/>
                </a:solidFill>
                <a:latin typeface="+mj-lt"/>
              </a:rPr>
              <a:t>Scene Graph </a:t>
            </a:r>
            <a:endParaRPr lang="en-SG" sz="1800" b="1" dirty="0">
              <a:solidFill>
                <a:srgbClr val="151928"/>
              </a:solidFill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5A2A86-1704-4398-B54F-B794948BC0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95" y="3604360"/>
            <a:ext cx="2124235" cy="146697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BE93E52-83AE-4B74-9B3E-5366E62A09C5}"/>
              </a:ext>
            </a:extLst>
          </p:cNvPr>
          <p:cNvSpPr txBox="1"/>
          <p:nvPr/>
        </p:nvSpPr>
        <p:spPr>
          <a:xfrm>
            <a:off x="2229852" y="3556032"/>
            <a:ext cx="1981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151928"/>
                </a:solidFill>
                <a:latin typeface="+mj-lt"/>
              </a:rPr>
              <a:t>Molecule Network Graph  </a:t>
            </a:r>
            <a:endParaRPr lang="en-SG" sz="1800" b="1" dirty="0">
              <a:solidFill>
                <a:srgbClr val="151928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103685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D3140-D023-428D-A92C-07B104215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embedding</a:t>
            </a:r>
            <a:endParaRPr lang="en-S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AC9F9-D5D4-42EE-89EE-F25F039BF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3514725"/>
            <a:ext cx="7886700" cy="822465"/>
          </a:xfrm>
        </p:spPr>
        <p:txBody>
          <a:bodyPr/>
          <a:lstStyle/>
          <a:p>
            <a:pPr marL="139700" indent="0">
              <a:buNone/>
            </a:pPr>
            <a:r>
              <a:rPr lang="en-US" b="1" dirty="0"/>
              <a:t>Goal:  </a:t>
            </a:r>
            <a:r>
              <a:rPr lang="en-US" dirty="0"/>
              <a:t>To encode nodes so that </a:t>
            </a:r>
            <a:r>
              <a:rPr lang="en-US" dirty="0">
                <a:solidFill>
                  <a:srgbClr val="0070C0"/>
                </a:solidFill>
              </a:rPr>
              <a:t>similarity in the embedding space </a:t>
            </a:r>
            <a:r>
              <a:rPr lang="en-US" dirty="0"/>
              <a:t>(e.g., dot product) </a:t>
            </a:r>
            <a:r>
              <a:rPr lang="en-US" dirty="0">
                <a:solidFill>
                  <a:srgbClr val="0070C0"/>
                </a:solidFill>
              </a:rPr>
              <a:t>approximates similarity in the graph</a:t>
            </a:r>
            <a:endParaRPr lang="en-SG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1DF1BC-24D5-46D8-A71C-0A39EA491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484539"/>
            <a:ext cx="2400917" cy="1554956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2C973B1-E860-4D20-90AB-71BF7309B7D7}"/>
              </a:ext>
            </a:extLst>
          </p:cNvPr>
          <p:cNvSpPr/>
          <p:nvPr/>
        </p:nvSpPr>
        <p:spPr>
          <a:xfrm>
            <a:off x="5211874" y="1484539"/>
            <a:ext cx="2222583" cy="1586453"/>
          </a:xfrm>
          <a:custGeom>
            <a:avLst/>
            <a:gdLst>
              <a:gd name="connsiteX0" fmla="*/ 536165 w 2222583"/>
              <a:gd name="connsiteY0" fmla="*/ 590550 h 1868261"/>
              <a:gd name="connsiteX1" fmla="*/ 536165 w 2222583"/>
              <a:gd name="connsiteY1" fmla="*/ 590550 h 1868261"/>
              <a:gd name="connsiteX2" fmla="*/ 193265 w 2222583"/>
              <a:gd name="connsiteY2" fmla="*/ 733425 h 1868261"/>
              <a:gd name="connsiteX3" fmla="*/ 69440 w 2222583"/>
              <a:gd name="connsiteY3" fmla="*/ 790575 h 1868261"/>
              <a:gd name="connsiteX4" fmla="*/ 50390 w 2222583"/>
              <a:gd name="connsiteY4" fmla="*/ 857250 h 1868261"/>
              <a:gd name="connsiteX5" fmla="*/ 12290 w 2222583"/>
              <a:gd name="connsiteY5" fmla="*/ 942975 h 1868261"/>
              <a:gd name="connsiteX6" fmla="*/ 31340 w 2222583"/>
              <a:gd name="connsiteY6" fmla="*/ 1343025 h 1868261"/>
              <a:gd name="connsiteX7" fmla="*/ 69440 w 2222583"/>
              <a:gd name="connsiteY7" fmla="*/ 1571625 h 1868261"/>
              <a:gd name="connsiteX8" fmla="*/ 155165 w 2222583"/>
              <a:gd name="connsiteY8" fmla="*/ 1781175 h 1868261"/>
              <a:gd name="connsiteX9" fmla="*/ 498065 w 2222583"/>
              <a:gd name="connsiteY9" fmla="*/ 1847850 h 1868261"/>
              <a:gd name="connsiteX10" fmla="*/ 1098140 w 2222583"/>
              <a:gd name="connsiteY10" fmla="*/ 1809750 h 1868261"/>
              <a:gd name="connsiteX11" fmla="*/ 1517240 w 2222583"/>
              <a:gd name="connsiteY11" fmla="*/ 1781175 h 1868261"/>
              <a:gd name="connsiteX12" fmla="*/ 1945865 w 2222583"/>
              <a:gd name="connsiteY12" fmla="*/ 1866900 h 1868261"/>
              <a:gd name="connsiteX13" fmla="*/ 2041115 w 2222583"/>
              <a:gd name="connsiteY13" fmla="*/ 1819275 h 1868261"/>
              <a:gd name="connsiteX14" fmla="*/ 2117315 w 2222583"/>
              <a:gd name="connsiteY14" fmla="*/ 1638300 h 1868261"/>
              <a:gd name="connsiteX15" fmla="*/ 2212565 w 2222583"/>
              <a:gd name="connsiteY15" fmla="*/ 1476375 h 1868261"/>
              <a:gd name="connsiteX16" fmla="*/ 2222090 w 2222583"/>
              <a:gd name="connsiteY16" fmla="*/ 1304925 h 1868261"/>
              <a:gd name="connsiteX17" fmla="*/ 2183990 w 2222583"/>
              <a:gd name="connsiteY17" fmla="*/ 1114425 h 1868261"/>
              <a:gd name="connsiteX18" fmla="*/ 2107790 w 2222583"/>
              <a:gd name="connsiteY18" fmla="*/ 838200 h 1868261"/>
              <a:gd name="connsiteX19" fmla="*/ 2164940 w 2222583"/>
              <a:gd name="connsiteY19" fmla="*/ 466725 h 1868261"/>
              <a:gd name="connsiteX20" fmla="*/ 2174465 w 2222583"/>
              <a:gd name="connsiteY20" fmla="*/ 371475 h 1868261"/>
              <a:gd name="connsiteX21" fmla="*/ 2145890 w 2222583"/>
              <a:gd name="connsiteY21" fmla="*/ 161925 h 1868261"/>
              <a:gd name="connsiteX22" fmla="*/ 2012540 w 2222583"/>
              <a:gd name="connsiteY22" fmla="*/ 28575 h 1868261"/>
              <a:gd name="connsiteX23" fmla="*/ 1869665 w 2222583"/>
              <a:gd name="connsiteY23" fmla="*/ 0 h 1868261"/>
              <a:gd name="connsiteX24" fmla="*/ 1393415 w 2222583"/>
              <a:gd name="connsiteY24" fmla="*/ 95250 h 1868261"/>
              <a:gd name="connsiteX25" fmla="*/ 1279115 w 2222583"/>
              <a:gd name="connsiteY25" fmla="*/ 200025 h 1868261"/>
              <a:gd name="connsiteX26" fmla="*/ 1145765 w 2222583"/>
              <a:gd name="connsiteY26" fmla="*/ 352425 h 1868261"/>
              <a:gd name="connsiteX27" fmla="*/ 926690 w 2222583"/>
              <a:gd name="connsiteY27" fmla="*/ 419100 h 1868261"/>
              <a:gd name="connsiteX28" fmla="*/ 783815 w 2222583"/>
              <a:gd name="connsiteY28" fmla="*/ 457200 h 1868261"/>
              <a:gd name="connsiteX29" fmla="*/ 640940 w 2222583"/>
              <a:gd name="connsiteY29" fmla="*/ 542925 h 1868261"/>
              <a:gd name="connsiteX30" fmla="*/ 536165 w 2222583"/>
              <a:gd name="connsiteY30" fmla="*/ 590550 h 18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222583" h="1868261">
                <a:moveTo>
                  <a:pt x="536165" y="590550"/>
                </a:moveTo>
                <a:lnTo>
                  <a:pt x="536165" y="590550"/>
                </a:lnTo>
                <a:lnTo>
                  <a:pt x="193265" y="733425"/>
                </a:lnTo>
                <a:cubicBezTo>
                  <a:pt x="151482" y="751332"/>
                  <a:pt x="103793" y="760802"/>
                  <a:pt x="69440" y="790575"/>
                </a:cubicBezTo>
                <a:cubicBezTo>
                  <a:pt x="51973" y="805713"/>
                  <a:pt x="58506" y="835607"/>
                  <a:pt x="50390" y="857250"/>
                </a:cubicBezTo>
                <a:cubicBezTo>
                  <a:pt x="39410" y="886529"/>
                  <a:pt x="24990" y="914400"/>
                  <a:pt x="12290" y="942975"/>
                </a:cubicBezTo>
                <a:cubicBezTo>
                  <a:pt x="-7433" y="1120483"/>
                  <a:pt x="-5034" y="1046834"/>
                  <a:pt x="31340" y="1343025"/>
                </a:cubicBezTo>
                <a:cubicBezTo>
                  <a:pt x="40756" y="1419700"/>
                  <a:pt x="47642" y="1497513"/>
                  <a:pt x="69440" y="1571625"/>
                </a:cubicBezTo>
                <a:cubicBezTo>
                  <a:pt x="82369" y="1615583"/>
                  <a:pt x="96529" y="1739292"/>
                  <a:pt x="155165" y="1781175"/>
                </a:cubicBezTo>
                <a:cubicBezTo>
                  <a:pt x="267547" y="1861448"/>
                  <a:pt x="347783" y="1836290"/>
                  <a:pt x="498065" y="1847850"/>
                </a:cubicBezTo>
                <a:cubicBezTo>
                  <a:pt x="698090" y="1835150"/>
                  <a:pt x="898594" y="1828531"/>
                  <a:pt x="1098140" y="1809750"/>
                </a:cubicBezTo>
                <a:cubicBezTo>
                  <a:pt x="1551383" y="1767092"/>
                  <a:pt x="1064513" y="1760597"/>
                  <a:pt x="1517240" y="1781175"/>
                </a:cubicBezTo>
                <a:cubicBezTo>
                  <a:pt x="1613517" y="1807096"/>
                  <a:pt x="1828835" y="1879007"/>
                  <a:pt x="1945865" y="1866900"/>
                </a:cubicBezTo>
                <a:cubicBezTo>
                  <a:pt x="1981174" y="1863247"/>
                  <a:pt x="2009365" y="1835150"/>
                  <a:pt x="2041115" y="1819275"/>
                </a:cubicBezTo>
                <a:cubicBezTo>
                  <a:pt x="2066515" y="1758950"/>
                  <a:pt x="2088043" y="1696844"/>
                  <a:pt x="2117315" y="1638300"/>
                </a:cubicBezTo>
                <a:cubicBezTo>
                  <a:pt x="2145320" y="1582290"/>
                  <a:pt x="2193790" y="1536115"/>
                  <a:pt x="2212565" y="1476375"/>
                </a:cubicBezTo>
                <a:cubicBezTo>
                  <a:pt x="2229727" y="1421770"/>
                  <a:pt x="2218915" y="1362075"/>
                  <a:pt x="2222090" y="1304925"/>
                </a:cubicBezTo>
                <a:cubicBezTo>
                  <a:pt x="2209390" y="1241425"/>
                  <a:pt x="2200117" y="1177142"/>
                  <a:pt x="2183990" y="1114425"/>
                </a:cubicBezTo>
                <a:cubicBezTo>
                  <a:pt x="2051132" y="597755"/>
                  <a:pt x="2211048" y="1320070"/>
                  <a:pt x="2107790" y="838200"/>
                </a:cubicBezTo>
                <a:cubicBezTo>
                  <a:pt x="2126840" y="714375"/>
                  <a:pt x="2147222" y="590748"/>
                  <a:pt x="2164940" y="466725"/>
                </a:cubicBezTo>
                <a:cubicBezTo>
                  <a:pt x="2169453" y="435137"/>
                  <a:pt x="2176455" y="403321"/>
                  <a:pt x="2174465" y="371475"/>
                </a:cubicBezTo>
                <a:cubicBezTo>
                  <a:pt x="2170068" y="301116"/>
                  <a:pt x="2175992" y="225671"/>
                  <a:pt x="2145890" y="161925"/>
                </a:cubicBezTo>
                <a:cubicBezTo>
                  <a:pt x="2119048" y="105082"/>
                  <a:pt x="2066771" y="60365"/>
                  <a:pt x="2012540" y="28575"/>
                </a:cubicBezTo>
                <a:cubicBezTo>
                  <a:pt x="1970640" y="4013"/>
                  <a:pt x="1917290" y="9525"/>
                  <a:pt x="1869665" y="0"/>
                </a:cubicBezTo>
                <a:cubicBezTo>
                  <a:pt x="1662149" y="17787"/>
                  <a:pt x="1553378" y="-11392"/>
                  <a:pt x="1393415" y="95250"/>
                </a:cubicBezTo>
                <a:cubicBezTo>
                  <a:pt x="1350410" y="123920"/>
                  <a:pt x="1313791" y="161699"/>
                  <a:pt x="1279115" y="200025"/>
                </a:cubicBezTo>
                <a:cubicBezTo>
                  <a:pt x="1216372" y="269373"/>
                  <a:pt x="1226217" y="307729"/>
                  <a:pt x="1145765" y="352425"/>
                </a:cubicBezTo>
                <a:cubicBezTo>
                  <a:pt x="1082648" y="387490"/>
                  <a:pt x="994016" y="398902"/>
                  <a:pt x="926690" y="419100"/>
                </a:cubicBezTo>
                <a:cubicBezTo>
                  <a:pt x="783068" y="462187"/>
                  <a:pt x="915746" y="438353"/>
                  <a:pt x="783815" y="457200"/>
                </a:cubicBezTo>
                <a:cubicBezTo>
                  <a:pt x="736190" y="485775"/>
                  <a:pt x="680213" y="503652"/>
                  <a:pt x="640940" y="542925"/>
                </a:cubicBezTo>
                <a:cubicBezTo>
                  <a:pt x="605265" y="578600"/>
                  <a:pt x="625144" y="567240"/>
                  <a:pt x="536165" y="59055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8E4F60E-5D47-4C23-B392-438B64A52479}"/>
              </a:ext>
            </a:extLst>
          </p:cNvPr>
          <p:cNvCxnSpPr>
            <a:cxnSpLocks/>
          </p:cNvCxnSpPr>
          <p:nvPr/>
        </p:nvCxnSpPr>
        <p:spPr>
          <a:xfrm>
            <a:off x="3281827" y="2150189"/>
            <a:ext cx="2585573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4B94E40-0DEA-452D-A5AD-DB47DBE81280}"/>
              </a:ext>
            </a:extLst>
          </p:cNvPr>
          <p:cNvSpPr txBox="1"/>
          <p:nvPr/>
        </p:nvSpPr>
        <p:spPr>
          <a:xfrm>
            <a:off x="3429617" y="1829085"/>
            <a:ext cx="1746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400" dirty="0"/>
              <a:t>Enc(c)</a:t>
            </a:r>
            <a:endParaRPr lang="en-SG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6970291-787F-487B-9FD6-62B63289FF63}"/>
              </a:ext>
            </a:extLst>
          </p:cNvPr>
          <p:cNvCxnSpPr>
            <a:cxnSpLocks/>
          </p:cNvCxnSpPr>
          <p:nvPr/>
        </p:nvCxnSpPr>
        <p:spPr>
          <a:xfrm>
            <a:off x="2590294" y="2802512"/>
            <a:ext cx="3277106" cy="13328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A9AE83F-C9F8-4B49-B2DE-8BA6798E4969}"/>
              </a:ext>
            </a:extLst>
          </p:cNvPr>
          <p:cNvSpPr txBox="1"/>
          <p:nvPr/>
        </p:nvSpPr>
        <p:spPr>
          <a:xfrm>
            <a:off x="3230189" y="2795562"/>
            <a:ext cx="1746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400" dirty="0"/>
              <a:t>Enc(b)</a:t>
            </a:r>
            <a:endParaRPr lang="en-S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72665F-3658-4FB3-9E72-758306F570D8}"/>
              </a:ext>
            </a:extLst>
          </p:cNvPr>
          <p:cNvSpPr txBox="1"/>
          <p:nvPr/>
        </p:nvSpPr>
        <p:spPr>
          <a:xfrm>
            <a:off x="5682744" y="2014686"/>
            <a:ext cx="6706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dirty="0"/>
              <a:t>z</a:t>
            </a:r>
            <a:r>
              <a:rPr lang="en-SG" sz="1400" dirty="0"/>
              <a:t>(c)</a:t>
            </a:r>
            <a:endParaRPr lang="en-SG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1877C6-C5CD-4FF1-B0A5-61D514B04814}"/>
              </a:ext>
            </a:extLst>
          </p:cNvPr>
          <p:cNvSpPr txBox="1"/>
          <p:nvPr/>
        </p:nvSpPr>
        <p:spPr>
          <a:xfrm>
            <a:off x="5682744" y="2617068"/>
            <a:ext cx="6706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dirty="0"/>
              <a:t>z</a:t>
            </a:r>
            <a:r>
              <a:rPr lang="en-SG" sz="1400" dirty="0"/>
              <a:t>(b)</a:t>
            </a:r>
            <a:endParaRPr lang="en-S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0F70BE-70F5-4EA4-A363-FD73B0239C4F}"/>
              </a:ext>
            </a:extLst>
          </p:cNvPr>
          <p:cNvSpPr txBox="1"/>
          <p:nvPr/>
        </p:nvSpPr>
        <p:spPr>
          <a:xfrm>
            <a:off x="3257657" y="2377433"/>
            <a:ext cx="1746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400" dirty="0"/>
              <a:t>Encode node</a:t>
            </a:r>
            <a:endParaRPr lang="en-S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83A9C2-8425-441A-B680-EE1737C95B0B}"/>
              </a:ext>
            </a:extLst>
          </p:cNvPr>
          <p:cNvSpPr txBox="1"/>
          <p:nvPr/>
        </p:nvSpPr>
        <p:spPr>
          <a:xfrm>
            <a:off x="1163992" y="3059310"/>
            <a:ext cx="1746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400" dirty="0"/>
              <a:t>Original network</a:t>
            </a:r>
            <a:endParaRPr lang="en-SG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7C2F2E-7979-499A-891A-4EABF6D675E1}"/>
              </a:ext>
            </a:extLst>
          </p:cNvPr>
          <p:cNvSpPr txBox="1"/>
          <p:nvPr/>
        </p:nvSpPr>
        <p:spPr>
          <a:xfrm>
            <a:off x="5431678" y="3059310"/>
            <a:ext cx="1746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400" dirty="0"/>
              <a:t>Embedding space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2">
                <a:extLst>
                  <a:ext uri="{FF2B5EF4-FFF2-40B4-BE49-F238E27FC236}">
                    <a16:creationId xmlns:a16="http://schemas.microsoft.com/office/drawing/2014/main" id="{EC6FBA6F-32CA-4B1C-B3A3-2512CBC68B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08576" y="4313537"/>
                <a:ext cx="3650633" cy="4350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90000"/>
                  </a:lnSpc>
                  <a:spcBef>
                    <a:spcPts val="8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•"/>
                  <a:defRPr sz="21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1750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1750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•"/>
                  <a:defRPr sz="15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1750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•"/>
                  <a:defRPr sz="1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1750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•"/>
                  <a:defRPr sz="1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1750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•"/>
                  <a:defRPr sz="1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1750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•"/>
                  <a:defRPr sz="1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1750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•"/>
                  <a:defRPr sz="1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1750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•"/>
                  <a:defRPr sz="1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1397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𝑆𝑖𝑚𝑖𝑙𝑎𝑟𝑖𝑡𝑦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SG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dirty="0" err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SG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Sup>
                        <m:sSub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SG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SG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SG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SG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SG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 Placeholder 2">
                <a:extLst>
                  <a:ext uri="{FF2B5EF4-FFF2-40B4-BE49-F238E27FC236}">
                    <a16:creationId xmlns:a16="http://schemas.microsoft.com/office/drawing/2014/main" id="{EC6FBA6F-32CA-4B1C-B3A3-2512CBC68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576" y="4313537"/>
                <a:ext cx="3650633" cy="435039"/>
              </a:xfrm>
              <a:prstGeom prst="rect">
                <a:avLst/>
              </a:prstGeom>
              <a:blipFill>
                <a:blip r:embed="rId3"/>
                <a:stretch>
                  <a:fillRect t="-1408" b="-14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4276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D3140-D023-428D-A92C-07B104215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node embedding</a:t>
            </a:r>
            <a:endParaRPr lang="en-SG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6052B8B-27CB-4482-A61B-3A62407A691A}"/>
              </a:ext>
            </a:extLst>
          </p:cNvPr>
          <p:cNvGrpSpPr/>
          <p:nvPr/>
        </p:nvGrpSpPr>
        <p:grpSpPr>
          <a:xfrm>
            <a:off x="180977" y="1397111"/>
            <a:ext cx="4613104" cy="2662096"/>
            <a:chOff x="1028700" y="790027"/>
            <a:chExt cx="4769187" cy="266209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54CAB94-BCA4-49EF-9D9E-19E7DD41F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8700" y="1484539"/>
              <a:ext cx="2400917" cy="1554956"/>
            </a:xfrm>
            <a:prstGeom prst="rect">
              <a:avLst/>
            </a:prstGeom>
          </p:spPr>
        </p:pic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6BD3937-81DD-442A-9AC2-850FA0F56179}"/>
                </a:ext>
              </a:extLst>
            </p:cNvPr>
            <p:cNvSpPr/>
            <p:nvPr/>
          </p:nvSpPr>
          <p:spPr>
            <a:xfrm>
              <a:off x="3769132" y="1535361"/>
              <a:ext cx="1523436" cy="1504134"/>
            </a:xfrm>
            <a:custGeom>
              <a:avLst/>
              <a:gdLst>
                <a:gd name="connsiteX0" fmla="*/ 536165 w 2222583"/>
                <a:gd name="connsiteY0" fmla="*/ 590550 h 1868261"/>
                <a:gd name="connsiteX1" fmla="*/ 536165 w 2222583"/>
                <a:gd name="connsiteY1" fmla="*/ 590550 h 1868261"/>
                <a:gd name="connsiteX2" fmla="*/ 193265 w 2222583"/>
                <a:gd name="connsiteY2" fmla="*/ 733425 h 1868261"/>
                <a:gd name="connsiteX3" fmla="*/ 69440 w 2222583"/>
                <a:gd name="connsiteY3" fmla="*/ 790575 h 1868261"/>
                <a:gd name="connsiteX4" fmla="*/ 50390 w 2222583"/>
                <a:gd name="connsiteY4" fmla="*/ 857250 h 1868261"/>
                <a:gd name="connsiteX5" fmla="*/ 12290 w 2222583"/>
                <a:gd name="connsiteY5" fmla="*/ 942975 h 1868261"/>
                <a:gd name="connsiteX6" fmla="*/ 31340 w 2222583"/>
                <a:gd name="connsiteY6" fmla="*/ 1343025 h 1868261"/>
                <a:gd name="connsiteX7" fmla="*/ 69440 w 2222583"/>
                <a:gd name="connsiteY7" fmla="*/ 1571625 h 1868261"/>
                <a:gd name="connsiteX8" fmla="*/ 155165 w 2222583"/>
                <a:gd name="connsiteY8" fmla="*/ 1781175 h 1868261"/>
                <a:gd name="connsiteX9" fmla="*/ 498065 w 2222583"/>
                <a:gd name="connsiteY9" fmla="*/ 1847850 h 1868261"/>
                <a:gd name="connsiteX10" fmla="*/ 1098140 w 2222583"/>
                <a:gd name="connsiteY10" fmla="*/ 1809750 h 1868261"/>
                <a:gd name="connsiteX11" fmla="*/ 1517240 w 2222583"/>
                <a:gd name="connsiteY11" fmla="*/ 1781175 h 1868261"/>
                <a:gd name="connsiteX12" fmla="*/ 1945865 w 2222583"/>
                <a:gd name="connsiteY12" fmla="*/ 1866900 h 1868261"/>
                <a:gd name="connsiteX13" fmla="*/ 2041115 w 2222583"/>
                <a:gd name="connsiteY13" fmla="*/ 1819275 h 1868261"/>
                <a:gd name="connsiteX14" fmla="*/ 2117315 w 2222583"/>
                <a:gd name="connsiteY14" fmla="*/ 1638300 h 1868261"/>
                <a:gd name="connsiteX15" fmla="*/ 2212565 w 2222583"/>
                <a:gd name="connsiteY15" fmla="*/ 1476375 h 1868261"/>
                <a:gd name="connsiteX16" fmla="*/ 2222090 w 2222583"/>
                <a:gd name="connsiteY16" fmla="*/ 1304925 h 1868261"/>
                <a:gd name="connsiteX17" fmla="*/ 2183990 w 2222583"/>
                <a:gd name="connsiteY17" fmla="*/ 1114425 h 1868261"/>
                <a:gd name="connsiteX18" fmla="*/ 2107790 w 2222583"/>
                <a:gd name="connsiteY18" fmla="*/ 838200 h 1868261"/>
                <a:gd name="connsiteX19" fmla="*/ 2164940 w 2222583"/>
                <a:gd name="connsiteY19" fmla="*/ 466725 h 1868261"/>
                <a:gd name="connsiteX20" fmla="*/ 2174465 w 2222583"/>
                <a:gd name="connsiteY20" fmla="*/ 371475 h 1868261"/>
                <a:gd name="connsiteX21" fmla="*/ 2145890 w 2222583"/>
                <a:gd name="connsiteY21" fmla="*/ 161925 h 1868261"/>
                <a:gd name="connsiteX22" fmla="*/ 2012540 w 2222583"/>
                <a:gd name="connsiteY22" fmla="*/ 28575 h 1868261"/>
                <a:gd name="connsiteX23" fmla="*/ 1869665 w 2222583"/>
                <a:gd name="connsiteY23" fmla="*/ 0 h 1868261"/>
                <a:gd name="connsiteX24" fmla="*/ 1393415 w 2222583"/>
                <a:gd name="connsiteY24" fmla="*/ 95250 h 1868261"/>
                <a:gd name="connsiteX25" fmla="*/ 1279115 w 2222583"/>
                <a:gd name="connsiteY25" fmla="*/ 200025 h 1868261"/>
                <a:gd name="connsiteX26" fmla="*/ 1145765 w 2222583"/>
                <a:gd name="connsiteY26" fmla="*/ 352425 h 1868261"/>
                <a:gd name="connsiteX27" fmla="*/ 926690 w 2222583"/>
                <a:gd name="connsiteY27" fmla="*/ 419100 h 1868261"/>
                <a:gd name="connsiteX28" fmla="*/ 783815 w 2222583"/>
                <a:gd name="connsiteY28" fmla="*/ 457200 h 1868261"/>
                <a:gd name="connsiteX29" fmla="*/ 640940 w 2222583"/>
                <a:gd name="connsiteY29" fmla="*/ 542925 h 1868261"/>
                <a:gd name="connsiteX30" fmla="*/ 536165 w 2222583"/>
                <a:gd name="connsiteY30" fmla="*/ 590550 h 186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22583" h="1868261">
                  <a:moveTo>
                    <a:pt x="536165" y="590550"/>
                  </a:moveTo>
                  <a:lnTo>
                    <a:pt x="536165" y="590550"/>
                  </a:lnTo>
                  <a:lnTo>
                    <a:pt x="193265" y="733425"/>
                  </a:lnTo>
                  <a:cubicBezTo>
                    <a:pt x="151482" y="751332"/>
                    <a:pt x="103793" y="760802"/>
                    <a:pt x="69440" y="790575"/>
                  </a:cubicBezTo>
                  <a:cubicBezTo>
                    <a:pt x="51973" y="805713"/>
                    <a:pt x="58506" y="835607"/>
                    <a:pt x="50390" y="857250"/>
                  </a:cubicBezTo>
                  <a:cubicBezTo>
                    <a:pt x="39410" y="886529"/>
                    <a:pt x="24990" y="914400"/>
                    <a:pt x="12290" y="942975"/>
                  </a:cubicBezTo>
                  <a:cubicBezTo>
                    <a:pt x="-7433" y="1120483"/>
                    <a:pt x="-5034" y="1046834"/>
                    <a:pt x="31340" y="1343025"/>
                  </a:cubicBezTo>
                  <a:cubicBezTo>
                    <a:pt x="40756" y="1419700"/>
                    <a:pt x="47642" y="1497513"/>
                    <a:pt x="69440" y="1571625"/>
                  </a:cubicBezTo>
                  <a:cubicBezTo>
                    <a:pt x="82369" y="1615583"/>
                    <a:pt x="96529" y="1739292"/>
                    <a:pt x="155165" y="1781175"/>
                  </a:cubicBezTo>
                  <a:cubicBezTo>
                    <a:pt x="267547" y="1861448"/>
                    <a:pt x="347783" y="1836290"/>
                    <a:pt x="498065" y="1847850"/>
                  </a:cubicBezTo>
                  <a:cubicBezTo>
                    <a:pt x="698090" y="1835150"/>
                    <a:pt x="898594" y="1828531"/>
                    <a:pt x="1098140" y="1809750"/>
                  </a:cubicBezTo>
                  <a:cubicBezTo>
                    <a:pt x="1551383" y="1767092"/>
                    <a:pt x="1064513" y="1760597"/>
                    <a:pt x="1517240" y="1781175"/>
                  </a:cubicBezTo>
                  <a:cubicBezTo>
                    <a:pt x="1613517" y="1807096"/>
                    <a:pt x="1828835" y="1879007"/>
                    <a:pt x="1945865" y="1866900"/>
                  </a:cubicBezTo>
                  <a:cubicBezTo>
                    <a:pt x="1981174" y="1863247"/>
                    <a:pt x="2009365" y="1835150"/>
                    <a:pt x="2041115" y="1819275"/>
                  </a:cubicBezTo>
                  <a:cubicBezTo>
                    <a:pt x="2066515" y="1758950"/>
                    <a:pt x="2088043" y="1696844"/>
                    <a:pt x="2117315" y="1638300"/>
                  </a:cubicBezTo>
                  <a:cubicBezTo>
                    <a:pt x="2145320" y="1582290"/>
                    <a:pt x="2193790" y="1536115"/>
                    <a:pt x="2212565" y="1476375"/>
                  </a:cubicBezTo>
                  <a:cubicBezTo>
                    <a:pt x="2229727" y="1421770"/>
                    <a:pt x="2218915" y="1362075"/>
                    <a:pt x="2222090" y="1304925"/>
                  </a:cubicBezTo>
                  <a:cubicBezTo>
                    <a:pt x="2209390" y="1241425"/>
                    <a:pt x="2200117" y="1177142"/>
                    <a:pt x="2183990" y="1114425"/>
                  </a:cubicBezTo>
                  <a:cubicBezTo>
                    <a:pt x="2051132" y="597755"/>
                    <a:pt x="2211048" y="1320070"/>
                    <a:pt x="2107790" y="838200"/>
                  </a:cubicBezTo>
                  <a:cubicBezTo>
                    <a:pt x="2126840" y="714375"/>
                    <a:pt x="2147222" y="590748"/>
                    <a:pt x="2164940" y="466725"/>
                  </a:cubicBezTo>
                  <a:cubicBezTo>
                    <a:pt x="2169453" y="435137"/>
                    <a:pt x="2176455" y="403321"/>
                    <a:pt x="2174465" y="371475"/>
                  </a:cubicBezTo>
                  <a:cubicBezTo>
                    <a:pt x="2170068" y="301116"/>
                    <a:pt x="2175992" y="225671"/>
                    <a:pt x="2145890" y="161925"/>
                  </a:cubicBezTo>
                  <a:cubicBezTo>
                    <a:pt x="2119048" y="105082"/>
                    <a:pt x="2066771" y="60365"/>
                    <a:pt x="2012540" y="28575"/>
                  </a:cubicBezTo>
                  <a:cubicBezTo>
                    <a:pt x="1970640" y="4013"/>
                    <a:pt x="1917290" y="9525"/>
                    <a:pt x="1869665" y="0"/>
                  </a:cubicBezTo>
                  <a:cubicBezTo>
                    <a:pt x="1662149" y="17787"/>
                    <a:pt x="1553378" y="-11392"/>
                    <a:pt x="1393415" y="95250"/>
                  </a:cubicBezTo>
                  <a:cubicBezTo>
                    <a:pt x="1350410" y="123920"/>
                    <a:pt x="1313791" y="161699"/>
                    <a:pt x="1279115" y="200025"/>
                  </a:cubicBezTo>
                  <a:cubicBezTo>
                    <a:pt x="1216372" y="269373"/>
                    <a:pt x="1226217" y="307729"/>
                    <a:pt x="1145765" y="352425"/>
                  </a:cubicBezTo>
                  <a:cubicBezTo>
                    <a:pt x="1082648" y="387490"/>
                    <a:pt x="994016" y="398902"/>
                    <a:pt x="926690" y="419100"/>
                  </a:cubicBezTo>
                  <a:cubicBezTo>
                    <a:pt x="783068" y="462187"/>
                    <a:pt x="915746" y="438353"/>
                    <a:pt x="783815" y="457200"/>
                  </a:cubicBezTo>
                  <a:cubicBezTo>
                    <a:pt x="736190" y="485775"/>
                    <a:pt x="680213" y="503652"/>
                    <a:pt x="640940" y="542925"/>
                  </a:cubicBezTo>
                  <a:cubicBezTo>
                    <a:pt x="605265" y="578600"/>
                    <a:pt x="625144" y="567240"/>
                    <a:pt x="536165" y="59055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F75F78D-0EF5-4329-9D70-788867244530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3281827" y="2150189"/>
              <a:ext cx="750290" cy="18386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F218531-1B85-4F32-9C19-C71FF1DCD2B5}"/>
                </a:ext>
              </a:extLst>
            </p:cNvPr>
            <p:cNvSpPr txBox="1"/>
            <p:nvPr/>
          </p:nvSpPr>
          <p:spPr>
            <a:xfrm>
              <a:off x="2803763" y="1848653"/>
              <a:ext cx="17462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SG" sz="1400" dirty="0"/>
                <a:t>Enc(c)</a:t>
              </a:r>
              <a:endParaRPr lang="en-SG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F4A2A75-D56D-4B2D-833F-25951729E9A1}"/>
                </a:ext>
              </a:extLst>
            </p:cNvPr>
            <p:cNvCxnSpPr>
              <a:cxnSpLocks/>
              <a:endCxn id="28" idx="1"/>
            </p:cNvCxnSpPr>
            <p:nvPr/>
          </p:nvCxnSpPr>
          <p:spPr>
            <a:xfrm flipV="1">
              <a:off x="2590294" y="2770957"/>
              <a:ext cx="1441823" cy="31556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D19FECB-A577-4A2C-A5C9-763144E0DDF1}"/>
                </a:ext>
              </a:extLst>
            </p:cNvPr>
            <p:cNvSpPr txBox="1"/>
            <p:nvPr/>
          </p:nvSpPr>
          <p:spPr>
            <a:xfrm>
              <a:off x="2163813" y="2758564"/>
              <a:ext cx="17462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SG" sz="1400" dirty="0"/>
                <a:t>Enc(b)</a:t>
              </a:r>
              <a:endParaRPr lang="en-SG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399D13C-AABC-4C38-B1F0-A752BD5633DF}"/>
                </a:ext>
              </a:extLst>
            </p:cNvPr>
            <p:cNvSpPr txBox="1"/>
            <p:nvPr/>
          </p:nvSpPr>
          <p:spPr>
            <a:xfrm>
              <a:off x="4032117" y="2014686"/>
              <a:ext cx="51789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SG" dirty="0"/>
                <a:t>z</a:t>
              </a:r>
              <a:r>
                <a:rPr lang="en-SG" sz="1400" dirty="0"/>
                <a:t>(c)</a:t>
              </a:r>
              <a:endParaRPr lang="en-SG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A6E11D5-DE2D-4E60-8381-9B8E45BF441C}"/>
                </a:ext>
              </a:extLst>
            </p:cNvPr>
            <p:cNvSpPr txBox="1"/>
            <p:nvPr/>
          </p:nvSpPr>
          <p:spPr>
            <a:xfrm>
              <a:off x="4032117" y="2617068"/>
              <a:ext cx="51789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SG" dirty="0"/>
                <a:t>z</a:t>
              </a:r>
              <a:r>
                <a:rPr lang="en-SG" sz="1400" dirty="0"/>
                <a:t>(b)</a:t>
              </a:r>
              <a:endParaRPr lang="en-SG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1A146B8-A6AB-4400-9DF5-16B25E27ADB7}"/>
                </a:ext>
              </a:extLst>
            </p:cNvPr>
            <p:cNvSpPr txBox="1"/>
            <p:nvPr/>
          </p:nvSpPr>
          <p:spPr>
            <a:xfrm>
              <a:off x="1061348" y="3122678"/>
              <a:ext cx="17462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SG" sz="1400" dirty="0"/>
                <a:t>Original network</a:t>
              </a:r>
              <a:endParaRPr lang="en-SG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5261798-F299-4989-B98C-12A1FA4C1CC1}"/>
                </a:ext>
              </a:extLst>
            </p:cNvPr>
            <p:cNvSpPr txBox="1"/>
            <p:nvPr/>
          </p:nvSpPr>
          <p:spPr>
            <a:xfrm>
              <a:off x="3646689" y="3144346"/>
              <a:ext cx="17462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SG" sz="1400" dirty="0"/>
                <a:t>Embedding space</a:t>
              </a:r>
              <a:endParaRPr lang="en-SG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9513013-0A9A-425F-8522-D3A1FC9E71A8}"/>
                </a:ext>
              </a:extLst>
            </p:cNvPr>
            <p:cNvSpPr txBox="1"/>
            <p:nvPr/>
          </p:nvSpPr>
          <p:spPr>
            <a:xfrm>
              <a:off x="1061348" y="790027"/>
              <a:ext cx="473653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/>
                <a:t>1. </a:t>
              </a:r>
              <a:r>
                <a:rPr lang="en-US" sz="1800" b="1" dirty="0">
                  <a:solidFill>
                    <a:srgbClr val="FF0000"/>
                  </a:solidFill>
                </a:rPr>
                <a:t>Encoder </a:t>
              </a:r>
              <a:r>
                <a:rPr lang="en-US" sz="1800" dirty="0">
                  <a:solidFill>
                    <a:schemeClr val="tx1"/>
                  </a:solidFill>
                </a:rPr>
                <a:t>maps</a:t>
              </a:r>
              <a:r>
                <a:rPr lang="en-US" sz="1800" b="1" dirty="0">
                  <a:solidFill>
                    <a:srgbClr val="FF0000"/>
                  </a:solidFill>
                </a:rPr>
                <a:t> </a:t>
              </a:r>
              <a:r>
                <a:rPr lang="en-US" sz="1800" dirty="0"/>
                <a:t>from nodes to embeddings </a:t>
              </a:r>
              <a:endParaRPr lang="en-SG" sz="1800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62C5739-679A-4FA2-A192-4CAB5214FB18}"/>
              </a:ext>
            </a:extLst>
          </p:cNvPr>
          <p:cNvSpPr txBox="1"/>
          <p:nvPr/>
        </p:nvSpPr>
        <p:spPr>
          <a:xfrm>
            <a:off x="5035693" y="1393054"/>
            <a:ext cx="404163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2. </a:t>
            </a:r>
            <a:r>
              <a:rPr lang="en-US" sz="1800" dirty="0">
                <a:solidFill>
                  <a:schemeClr val="tx1"/>
                </a:solidFill>
              </a:rPr>
              <a:t>Define a node </a:t>
            </a:r>
            <a:r>
              <a:rPr lang="en-US" sz="1800" b="1" dirty="0">
                <a:solidFill>
                  <a:srgbClr val="0070C0"/>
                </a:solidFill>
              </a:rPr>
              <a:t>similarity function:</a:t>
            </a:r>
          </a:p>
          <a:p>
            <a:r>
              <a:rPr lang="en-US" dirty="0"/>
              <a:t>specifies how the relationships in vector space map to the relationships in the original network</a:t>
            </a:r>
            <a:endParaRPr lang="en-US" sz="18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128AB58-F3FA-41DE-84AF-8EFD848F32B7}"/>
                  </a:ext>
                </a:extLst>
              </p:cNvPr>
              <p:cNvSpPr txBox="1"/>
              <p:nvPr/>
            </p:nvSpPr>
            <p:spPr>
              <a:xfrm>
                <a:off x="5035693" y="2467882"/>
                <a:ext cx="4108307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3. </a:t>
                </a:r>
                <a:r>
                  <a:rPr lang="en-US" sz="1800" b="1" dirty="0">
                    <a:solidFill>
                      <a:srgbClr val="FF0000"/>
                    </a:solidFill>
                  </a:rPr>
                  <a:t>Decoder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b="1" dirty="0">
                    <a:solidFill>
                      <a:srgbClr val="00B050"/>
                    </a:solidFill>
                  </a:rPr>
                  <a:t>DEC</a:t>
                </a:r>
                <a:r>
                  <a:rPr lang="en-US" sz="1800" dirty="0">
                    <a:solidFill>
                      <a:schemeClr val="tx1"/>
                    </a:solidFill>
                  </a:rPr>
                  <a:t> maps from embedding space to similarity score, dot product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SG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SG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SG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SG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SG" sz="1800" dirty="0">
                    <a:solidFill>
                      <a:srgbClr val="0070C0"/>
                    </a:solidFill>
                  </a:rPr>
                  <a:t> </a:t>
                </a:r>
                <a:r>
                  <a:rPr lang="en-US" sz="1800" b="1" dirty="0">
                    <a:solidFill>
                      <a:srgbClr val="FF0000"/>
                    </a:solidFill>
                  </a:rPr>
                  <a:t> </a:t>
                </a:r>
                <a:endParaRPr lang="en-SG" sz="1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128AB58-F3FA-41DE-84AF-8EFD848F3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693" y="2467882"/>
                <a:ext cx="4108307" cy="923330"/>
              </a:xfrm>
              <a:prstGeom prst="rect">
                <a:avLst/>
              </a:prstGeom>
              <a:blipFill>
                <a:blip r:embed="rId3"/>
                <a:stretch>
                  <a:fillRect l="-1187" t="-3974" b="-993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437DCC2-6FC1-4CB2-AE24-53EA99972117}"/>
                  </a:ext>
                </a:extLst>
              </p:cNvPr>
              <p:cNvSpPr txBox="1"/>
              <p:nvPr/>
            </p:nvSpPr>
            <p:spPr>
              <a:xfrm>
                <a:off x="5035693" y="3674460"/>
                <a:ext cx="4041632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4. </a:t>
                </a:r>
                <a:r>
                  <a:rPr lang="en-US" sz="1800" dirty="0">
                    <a:solidFill>
                      <a:schemeClr val="tx1"/>
                    </a:solidFill>
                  </a:rPr>
                  <a:t>Optimize the parameter of an encoder such that: </a:t>
                </a:r>
                <a:endParaRPr lang="en-SG" sz="18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𝑆𝑖𝑚𝑖𝑙𝑎𝑟𝑖𝑡𝑦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SG" sz="1800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SG" sz="18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Sup>
                      <m:sSubSup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SG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SG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SG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SG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SG" sz="1800" dirty="0">
                    <a:solidFill>
                      <a:srgbClr val="0070C0"/>
                    </a:solidFill>
                  </a:rPr>
                  <a:t> </a:t>
                </a:r>
                <a:r>
                  <a:rPr lang="en-US" sz="1800" b="1" dirty="0">
                    <a:solidFill>
                      <a:srgbClr val="FF0000"/>
                    </a:solidFill>
                  </a:rPr>
                  <a:t> </a:t>
                </a:r>
                <a:endParaRPr lang="en-SG" sz="1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437DCC2-6FC1-4CB2-AE24-53EA9997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693" y="3674460"/>
                <a:ext cx="4041632" cy="923330"/>
              </a:xfrm>
              <a:prstGeom prst="rect">
                <a:avLst/>
              </a:prstGeom>
              <a:blipFill>
                <a:blip r:embed="rId4"/>
                <a:stretch>
                  <a:fillRect l="-1207" t="-3974" b="-529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56931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D3140-D023-428D-A92C-07B104215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“Shallow” Encoding </a:t>
            </a:r>
            <a:endParaRPr lang="en-SG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513013-0A9A-425F-8522-D3A1FC9E71A8}"/>
              </a:ext>
            </a:extLst>
          </p:cNvPr>
          <p:cNvSpPr txBox="1"/>
          <p:nvPr/>
        </p:nvSpPr>
        <p:spPr>
          <a:xfrm>
            <a:off x="628649" y="1349486"/>
            <a:ext cx="82962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Simplest encoding approach: </a:t>
            </a:r>
            <a:r>
              <a:rPr lang="en-US" sz="2000" dirty="0">
                <a:solidFill>
                  <a:srgbClr val="0070C0"/>
                </a:solidFill>
              </a:rPr>
              <a:t>embedding-lookup</a:t>
            </a:r>
            <a:endParaRPr lang="en-SG" sz="1600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DA11BE-5EB2-4054-9666-D8304BB50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1" y="1745924"/>
            <a:ext cx="6762750" cy="32959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3820ED-A47A-4CBD-B538-89A80947D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1" y="10743"/>
            <a:ext cx="3086100" cy="139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216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D3140-D023-428D-A92C-07B104215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“Shallow” Encoding </a:t>
            </a:r>
            <a:endParaRPr lang="en-SG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513013-0A9A-425F-8522-D3A1FC9E71A8}"/>
              </a:ext>
            </a:extLst>
          </p:cNvPr>
          <p:cNvSpPr txBox="1"/>
          <p:nvPr/>
        </p:nvSpPr>
        <p:spPr>
          <a:xfrm>
            <a:off x="628649" y="1349486"/>
            <a:ext cx="82962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Simplest encoding approach: </a:t>
            </a:r>
            <a:r>
              <a:rPr lang="en-US" sz="2000" dirty="0">
                <a:solidFill>
                  <a:srgbClr val="0070C0"/>
                </a:solidFill>
              </a:rPr>
              <a:t>embedding-lookup</a:t>
            </a:r>
            <a:endParaRPr lang="en-SG" sz="1600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D3093D-50F9-45B6-8879-DDC597BD8418}"/>
              </a:ext>
            </a:extLst>
          </p:cNvPr>
          <p:cNvSpPr txBox="1"/>
          <p:nvPr/>
        </p:nvSpPr>
        <p:spPr>
          <a:xfrm>
            <a:off x="2281238" y="2257752"/>
            <a:ext cx="46386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Each node is assigned a unique embedding vector (i.e., we directly optimize the embedding of each node)</a:t>
            </a:r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1527839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D3140-D023-428D-A92C-07B104215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 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9513013-0A9A-425F-8522-D3A1FC9E71A8}"/>
                  </a:ext>
                </a:extLst>
              </p:cNvPr>
              <p:cNvSpPr txBox="1"/>
              <p:nvPr/>
            </p:nvSpPr>
            <p:spPr>
              <a:xfrm>
                <a:off x="628649" y="1349486"/>
                <a:ext cx="8315326" cy="2677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SG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Encoder + Decoder Framework </a:t>
                </a:r>
              </a:p>
              <a:p>
                <a:pPr marL="457200" indent="-4572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SG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Shallow encoder</a:t>
                </a:r>
                <a:r>
                  <a:rPr lang="en-SG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embedding lookup </a:t>
                </a:r>
              </a:p>
              <a:p>
                <a:pPr marL="457200" indent="-4572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SG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Parameters to optimize</a:t>
                </a:r>
                <a:r>
                  <a:rPr lang="en-SG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𝐙 which contains node embeddings 𝐳</a:t>
                </a:r>
                <a:r>
                  <a:rPr lang="en-SG" sz="24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𝑢</a:t>
                </a:r>
                <a:r>
                  <a:rPr lang="en-SG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all nodes 𝑢 ∈ 𝑉 </a:t>
                </a:r>
              </a:p>
              <a:p>
                <a:pPr marL="457200" indent="-4572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SG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Decoder</a:t>
                </a:r>
                <a:r>
                  <a:rPr lang="en-SG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based on node similarity. </a:t>
                </a:r>
              </a:p>
              <a:p>
                <a:pPr marL="457200" indent="-4572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SG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Objective</a:t>
                </a:r>
                <a:r>
                  <a:rPr lang="en-SG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maximize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SG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SG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SG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SG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SG" sz="2400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SG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node pairs (c, b) that are similar </a:t>
                </a:r>
                <a:endParaRPr lang="en-SG" sz="240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9513013-0A9A-425F-8522-D3A1FC9E7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1349486"/>
                <a:ext cx="8315326" cy="2677656"/>
              </a:xfrm>
              <a:prstGeom prst="rect">
                <a:avLst/>
              </a:prstGeom>
              <a:blipFill>
                <a:blip r:embed="rId2"/>
                <a:stretch>
                  <a:fillRect l="-1466" t="-2045" r="-1613" b="-409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05010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D3140-D023-428D-A92C-07B104215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 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9513013-0A9A-425F-8522-D3A1FC9E71A8}"/>
                  </a:ext>
                </a:extLst>
              </p:cNvPr>
              <p:cNvSpPr txBox="1"/>
              <p:nvPr/>
            </p:nvSpPr>
            <p:spPr>
              <a:xfrm>
                <a:off x="628649" y="1349486"/>
                <a:ext cx="8315326" cy="2677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SG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Encoder + Decoder Framework </a:t>
                </a:r>
              </a:p>
              <a:p>
                <a:pPr marL="457200" indent="-4572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SG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Shallow encoder</a:t>
                </a:r>
                <a:r>
                  <a:rPr lang="en-SG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embedding lookup </a:t>
                </a:r>
              </a:p>
              <a:p>
                <a:pPr marL="457200" indent="-4572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SG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Parameters to optimize</a:t>
                </a:r>
                <a:r>
                  <a:rPr lang="en-SG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𝐙 which contains node embeddings 𝐳</a:t>
                </a:r>
                <a:r>
                  <a:rPr lang="en-SG" sz="24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𝑢</a:t>
                </a:r>
                <a:r>
                  <a:rPr lang="en-SG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all nodes 𝑢 ∈ 𝑉 </a:t>
                </a:r>
              </a:p>
              <a:p>
                <a:pPr marL="457200" indent="-4572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SG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Decoder</a:t>
                </a:r>
                <a:r>
                  <a:rPr lang="en-SG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based on node similarity. </a:t>
                </a:r>
              </a:p>
              <a:p>
                <a:pPr marL="457200" indent="-4572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SG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Objective</a:t>
                </a:r>
                <a:r>
                  <a:rPr lang="en-SG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maximize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SG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SG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SG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SG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SG" sz="2400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SG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node pairs (c, b) that are similar </a:t>
                </a:r>
                <a:endParaRPr lang="en-SG" sz="240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9513013-0A9A-425F-8522-D3A1FC9E7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1349486"/>
                <a:ext cx="8315326" cy="2677656"/>
              </a:xfrm>
              <a:prstGeom prst="rect">
                <a:avLst/>
              </a:prstGeom>
              <a:blipFill>
                <a:blip r:embed="rId2"/>
                <a:stretch>
                  <a:fillRect l="-1466" t="-2045" r="-1613" b="-409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37022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endParaRPr lang="en-SG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B03F8B25-4480-4420-9188-AA25D5DEC4CE}"/>
              </a:ext>
            </a:extLst>
          </p:cNvPr>
          <p:cNvSpPr txBox="1">
            <a:spLocks/>
          </p:cNvSpPr>
          <p:nvPr/>
        </p:nvSpPr>
        <p:spPr>
          <a:xfrm>
            <a:off x="628650" y="1209101"/>
            <a:ext cx="7496676" cy="345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SG" sz="1800" dirty="0">
                <a:hlinkClick r:id="rId2"/>
              </a:rPr>
              <a:t>https://distill.pub/2021/gnn-intro/</a:t>
            </a:r>
            <a:endParaRPr lang="en-SG" sz="1800" dirty="0"/>
          </a:p>
          <a:p>
            <a:r>
              <a:rPr lang="en-SG" sz="1800" dirty="0">
                <a:hlinkClick r:id="rId3"/>
              </a:rPr>
              <a:t>https://neptune.ai/blog/graph-neural-network-and-some-of-gnn-applications</a:t>
            </a:r>
            <a:r>
              <a:rPr lang="en-SG" sz="1800" dirty="0"/>
              <a:t> </a:t>
            </a:r>
          </a:p>
          <a:p>
            <a:r>
              <a:rPr lang="en-SG" sz="1800" dirty="0">
                <a:hlinkClick r:id="rId4"/>
              </a:rPr>
              <a:t>https://towardsdatascience.com/an-introduction-to-graph-neural-network-gnn-for-analysing-structured-data-afce79f4cfdc</a:t>
            </a:r>
            <a:r>
              <a:rPr lang="en-SG" sz="1800" dirty="0"/>
              <a:t> </a:t>
            </a:r>
          </a:p>
          <a:p>
            <a:r>
              <a:rPr lang="en-SG" sz="1800" dirty="0">
                <a:hlinkClick r:id="rId5"/>
              </a:rPr>
              <a:t>https://www.cs.ubc.ca/~lsigal/532S_2018W2/Lecture18a.pdf</a:t>
            </a:r>
            <a:r>
              <a:rPr lang="en-SG" sz="1800" dirty="0"/>
              <a:t> </a:t>
            </a:r>
          </a:p>
          <a:p>
            <a:r>
              <a:rPr lang="en-SG" sz="1800" dirty="0">
                <a:hlinkClick r:id="rId6"/>
              </a:rPr>
              <a:t>http://web.stanford.edu/class/cs224w/slides/06-GNN1.pdf</a:t>
            </a:r>
            <a:r>
              <a:rPr lang="en-SG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128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Neural Network </a:t>
            </a:r>
            <a:endParaRPr lang="en-SG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 descr="Graph Neural Network and Some of GNN Applications: Everything You Need to  Know - neptune.ai">
            <a:extLst>
              <a:ext uri="{FF2B5EF4-FFF2-40B4-BE49-F238E27FC236}">
                <a16:creationId xmlns:a16="http://schemas.microsoft.com/office/drawing/2014/main" id="{1BFCD759-B691-41AF-83CB-4E49FA404B9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6BECCE-C26C-47AD-BB34-77BA2E8082FA}"/>
              </a:ext>
            </a:extLst>
          </p:cNvPr>
          <p:cNvSpPr txBox="1"/>
          <p:nvPr/>
        </p:nvSpPr>
        <p:spPr>
          <a:xfrm>
            <a:off x="-41400" y="4860478"/>
            <a:ext cx="8287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 dirty="0"/>
              <a:t>Figure form </a:t>
            </a:r>
            <a:r>
              <a:rPr lang="en-SG" sz="900" dirty="0">
                <a:hlinkClick r:id="rId2"/>
              </a:rPr>
              <a:t>https://neptune.ai/blog/graph-neural-network-and-some-of-gnn-applications</a:t>
            </a:r>
            <a:r>
              <a:rPr lang="en-SG" sz="9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B06859-53EE-4697-BC75-A55F69CF9C28}"/>
                  </a:ext>
                </a:extLst>
              </p:cNvPr>
              <p:cNvSpPr txBox="1"/>
              <p:nvPr/>
            </p:nvSpPr>
            <p:spPr>
              <a:xfrm>
                <a:off x="628650" y="1320477"/>
                <a:ext cx="579600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SG" sz="1600" dirty="0"/>
                  <a:t>Graph is made up of nodes (vertices) and edges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SG" sz="1600" dirty="0"/>
                  <a:t>Graph is defined as: </a:t>
                </a:r>
                <a14:m>
                  <m:oMath xmlns:m="http://schemas.openxmlformats.org/officeDocument/2006/math">
                    <m:r>
                      <a:rPr lang="en-SG" sz="16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SG" sz="160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SG" sz="16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SG" sz="16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SG" sz="16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SG" sz="16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SG" sz="1600" dirty="0"/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SG" sz="1600" dirty="0"/>
                  <a:t>Edge can be undirected or directed edge. 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SG" sz="1600" dirty="0"/>
                  <a:t>Direction of the edges indicate the dependencies: </a:t>
                </a:r>
                <a:r>
                  <a:rPr lang="en-SG" sz="1600" dirty="0" err="1"/>
                  <a:t>unidirected</a:t>
                </a:r>
                <a:r>
                  <a:rPr lang="en-SG" sz="1600" dirty="0"/>
                  <a:t> or bidirected or. 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SG" sz="1600" dirty="0"/>
                  <a:t>A graph is often represented using adjacent matrix, </a:t>
                </a:r>
                <a14:m>
                  <m:oMath xmlns:m="http://schemas.openxmlformats.org/officeDocument/2006/math">
                    <m:r>
                      <a:rPr lang="en-SG" sz="16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SG" sz="1600" dirty="0"/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SG" sz="1600" dirty="0"/>
                  <a:t>If a graph has </a:t>
                </a:r>
                <a14:m>
                  <m:oMath xmlns:m="http://schemas.openxmlformats.org/officeDocument/2006/math">
                    <m:r>
                      <a:rPr lang="en-SG" sz="16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SG" sz="1600" dirty="0"/>
                  <a:t> nodes, </a:t>
                </a:r>
                <a14:m>
                  <m:oMath xmlns:m="http://schemas.openxmlformats.org/officeDocument/2006/math">
                    <m:r>
                      <a:rPr lang="en-SG" sz="16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SG" sz="1600" dirty="0"/>
                  <a:t> has a dimension of </a:t>
                </a:r>
                <a14:m>
                  <m:oMath xmlns:m="http://schemas.openxmlformats.org/officeDocument/2006/math">
                    <m:r>
                      <a:rPr lang="en-SG" sz="16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SG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SG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r>
                      <a:rPr lang="en-SG" sz="16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SG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B06859-53EE-4697-BC75-A55F69CF9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320477"/>
                <a:ext cx="5796000" cy="2585323"/>
              </a:xfrm>
              <a:prstGeom prst="rect">
                <a:avLst/>
              </a:prstGeom>
              <a:blipFill>
                <a:blip r:embed="rId3"/>
                <a:stretch>
                  <a:fillRect l="-421" t="-708" b="-212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0884F695-682E-4360-8602-DB96D2BC2201}"/>
              </a:ext>
            </a:extLst>
          </p:cNvPr>
          <p:cNvSpPr/>
          <p:nvPr/>
        </p:nvSpPr>
        <p:spPr>
          <a:xfrm>
            <a:off x="8361000" y="2180074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E40C85-636E-4ADB-A79A-0998015FE3BE}"/>
              </a:ext>
            </a:extLst>
          </p:cNvPr>
          <p:cNvSpPr/>
          <p:nvPr/>
        </p:nvSpPr>
        <p:spPr>
          <a:xfrm>
            <a:off x="7023678" y="2180074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6CCC314-8FCA-466B-92AF-FDC730E50A47}"/>
              </a:ext>
            </a:extLst>
          </p:cNvPr>
          <p:cNvSpPr/>
          <p:nvPr/>
        </p:nvSpPr>
        <p:spPr>
          <a:xfrm>
            <a:off x="7702130" y="3318056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AF49B90-A8ED-4EAF-831C-026A14C70836}"/>
              </a:ext>
            </a:extLst>
          </p:cNvPr>
          <p:cNvCxnSpPr>
            <a:cxnSpLocks/>
            <a:stCxn id="11" idx="6"/>
            <a:endCxn id="10" idx="2"/>
          </p:cNvCxnSpPr>
          <p:nvPr/>
        </p:nvCxnSpPr>
        <p:spPr>
          <a:xfrm>
            <a:off x="7328478" y="2332474"/>
            <a:ext cx="1032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913AE8E-F26D-4595-A9D3-3947B4E5E9B3}"/>
              </a:ext>
            </a:extLst>
          </p:cNvPr>
          <p:cNvCxnSpPr>
            <a:cxnSpLocks/>
            <a:stCxn id="12" idx="1"/>
            <a:endCxn id="11" idx="4"/>
          </p:cNvCxnSpPr>
          <p:nvPr/>
        </p:nvCxnSpPr>
        <p:spPr>
          <a:xfrm flipH="1" flipV="1">
            <a:off x="7176078" y="2484874"/>
            <a:ext cx="570689" cy="877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703387-F9BE-40BE-B5B7-E7AD3F55E843}"/>
              </a:ext>
            </a:extLst>
          </p:cNvPr>
          <p:cNvCxnSpPr>
            <a:stCxn id="10" idx="4"/>
            <a:endCxn id="12" idx="7"/>
          </p:cNvCxnSpPr>
          <p:nvPr/>
        </p:nvCxnSpPr>
        <p:spPr>
          <a:xfrm flipH="1">
            <a:off x="7962293" y="2484874"/>
            <a:ext cx="551107" cy="8778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2341626-2777-4A00-B202-487DB61A4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180" y="4129551"/>
            <a:ext cx="2949187" cy="6461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C6D2D1F-A134-4921-B451-8DCF82773652}"/>
              </a:ext>
            </a:extLst>
          </p:cNvPr>
          <p:cNvSpPr txBox="1"/>
          <p:nvPr/>
        </p:nvSpPr>
        <p:spPr>
          <a:xfrm>
            <a:off x="628650" y="3985225"/>
            <a:ext cx="579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SG" sz="1600" dirty="0"/>
              <a:t>Flexible but also mean it is harder to build </a:t>
            </a:r>
          </a:p>
        </p:txBody>
      </p:sp>
    </p:spTree>
    <p:extLst>
      <p:ext uri="{BB962C8B-B14F-4D97-AF65-F5344CB8AC3E}">
        <p14:creationId xmlns:p14="http://schemas.microsoft.com/office/powerpoint/2010/main" val="958710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4C720C8-9BE3-443D-8AEC-939065067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329" y="3500148"/>
            <a:ext cx="1570471" cy="15278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Neural Network </a:t>
            </a:r>
            <a:endParaRPr lang="en-SG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764A09-93DC-47B0-9E88-7773D8ACE433}"/>
              </a:ext>
            </a:extLst>
          </p:cNvPr>
          <p:cNvSpPr txBox="1"/>
          <p:nvPr/>
        </p:nvSpPr>
        <p:spPr>
          <a:xfrm>
            <a:off x="0" y="4912668"/>
            <a:ext cx="8287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 dirty="0"/>
              <a:t>Figure from </a:t>
            </a:r>
            <a:r>
              <a:rPr lang="en-SG" sz="900" dirty="0">
                <a:hlinkClick r:id="rId3"/>
              </a:rPr>
              <a:t>https://distill.pub/2021/gnn-intro/</a:t>
            </a:r>
            <a:r>
              <a:rPr lang="en-SG" sz="900" dirty="0"/>
              <a:t> </a:t>
            </a:r>
          </a:p>
        </p:txBody>
      </p:sp>
      <p:sp>
        <p:nvSpPr>
          <p:cNvPr id="4" name="AutoShape 2" descr="Graph Neural Network and Some of GNN Applications: Everything You Need to  Know - neptune.ai">
            <a:extLst>
              <a:ext uri="{FF2B5EF4-FFF2-40B4-BE49-F238E27FC236}">
                <a16:creationId xmlns:a16="http://schemas.microsoft.com/office/drawing/2014/main" id="{1BFCD759-B691-41AF-83CB-4E49FA404B9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44859" y="225927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2CCD36-AA25-443B-9AA0-78553C2D51CD}"/>
              </a:ext>
            </a:extLst>
          </p:cNvPr>
          <p:cNvSpPr txBox="1"/>
          <p:nvPr/>
        </p:nvSpPr>
        <p:spPr>
          <a:xfrm>
            <a:off x="5521379" y="1160030"/>
            <a:ext cx="2894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0" i="0" dirty="0">
                <a:solidFill>
                  <a:srgbClr val="151928"/>
                </a:solidFill>
                <a:effectLst/>
                <a:latin typeface="+mj-lt"/>
              </a:rPr>
              <a:t>Text as Graph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82D92B-A5C0-4031-AFE7-690F4564B814}"/>
              </a:ext>
            </a:extLst>
          </p:cNvPr>
          <p:cNvSpPr txBox="1"/>
          <p:nvPr/>
        </p:nvSpPr>
        <p:spPr>
          <a:xfrm>
            <a:off x="7075" y="1194504"/>
            <a:ext cx="336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151928"/>
                </a:solidFill>
                <a:latin typeface="+mj-lt"/>
              </a:rPr>
              <a:t>Image as Graph</a:t>
            </a:r>
            <a:endParaRPr lang="en-SG" sz="1400" dirty="0">
              <a:solidFill>
                <a:srgbClr val="151928"/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948732-0C2E-42AB-A131-4F73C9BF4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92" y="1550972"/>
            <a:ext cx="1659683" cy="17233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B804B0-6F9B-4CFE-8EB8-8A8D2C0B2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6036" y="1657106"/>
            <a:ext cx="1566586" cy="15276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A7870A-0729-487A-BBDB-EBFD4B6E87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7259" y="1474954"/>
            <a:ext cx="4217962" cy="179384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7B94C3E-4D3C-4662-8457-222956498CEB}"/>
              </a:ext>
            </a:extLst>
          </p:cNvPr>
          <p:cNvSpPr txBox="1"/>
          <p:nvPr/>
        </p:nvSpPr>
        <p:spPr>
          <a:xfrm>
            <a:off x="2914979" y="3229328"/>
            <a:ext cx="2894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0" i="0" dirty="0">
                <a:solidFill>
                  <a:srgbClr val="151928"/>
                </a:solidFill>
                <a:effectLst/>
                <a:latin typeface="+mj-lt"/>
              </a:rPr>
              <a:t>Molecules as Graph 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CE0058-6041-498D-859B-346FC0860F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3825" y="3849996"/>
            <a:ext cx="1499775" cy="93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54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F9D93D8C-13D1-4BB2-AAC2-C4C73553E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470" y="1665541"/>
            <a:ext cx="4146563" cy="199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Applications Graph Neural Network </a:t>
            </a:r>
            <a:endParaRPr lang="en-SG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764A09-93DC-47B0-9E88-7773D8ACE433}"/>
              </a:ext>
            </a:extLst>
          </p:cNvPr>
          <p:cNvSpPr txBox="1"/>
          <p:nvPr/>
        </p:nvSpPr>
        <p:spPr>
          <a:xfrm>
            <a:off x="0" y="4912668"/>
            <a:ext cx="8287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 dirty="0"/>
              <a:t>Figure form </a:t>
            </a:r>
            <a:r>
              <a:rPr lang="en-SG" sz="900" dirty="0">
                <a:hlinkClick r:id="rId3"/>
              </a:rPr>
              <a:t>https://jonathan-hui.medium.com/applications-of-graph-neural-networks-gnn-d487fd5ed17d</a:t>
            </a:r>
            <a:r>
              <a:rPr lang="en-SG" sz="900" dirty="0"/>
              <a:t> </a:t>
            </a:r>
          </a:p>
        </p:txBody>
      </p:sp>
      <p:sp>
        <p:nvSpPr>
          <p:cNvPr id="4" name="AutoShape 2" descr="Graph Neural Network and Some of GNN Applications: Everything You Need to  Know - neptune.ai">
            <a:extLst>
              <a:ext uri="{FF2B5EF4-FFF2-40B4-BE49-F238E27FC236}">
                <a16:creationId xmlns:a16="http://schemas.microsoft.com/office/drawing/2014/main" id="{1BFCD759-B691-41AF-83CB-4E49FA404B9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2CCD36-AA25-443B-9AA0-78553C2D51CD}"/>
              </a:ext>
            </a:extLst>
          </p:cNvPr>
          <p:cNvSpPr txBox="1"/>
          <p:nvPr/>
        </p:nvSpPr>
        <p:spPr>
          <a:xfrm>
            <a:off x="3576120" y="2755253"/>
            <a:ext cx="2894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0" i="0" dirty="0">
                <a:solidFill>
                  <a:srgbClr val="151928"/>
                </a:solidFill>
                <a:effectLst/>
                <a:latin typeface="+mj-lt"/>
              </a:rPr>
              <a:t>Recommendation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6450AD-1EAA-415E-B9F6-41AF71FA4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35" y="1731130"/>
            <a:ext cx="3045600" cy="21058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82D92B-A5C0-4031-AFE7-690F4564B814}"/>
              </a:ext>
            </a:extLst>
          </p:cNvPr>
          <p:cNvSpPr txBox="1"/>
          <p:nvPr/>
        </p:nvSpPr>
        <p:spPr>
          <a:xfrm>
            <a:off x="88799" y="1278560"/>
            <a:ext cx="3360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151928"/>
                </a:solidFill>
                <a:latin typeface="+mj-lt"/>
              </a:rPr>
              <a:t>Medical Diagnosis &amp; Electronic Health Records Modeling</a:t>
            </a:r>
            <a:endParaRPr lang="en-SG" sz="1400" dirty="0">
              <a:solidFill>
                <a:srgbClr val="151928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90355D-2E7D-489C-AF59-CDAC4CC409B8}"/>
              </a:ext>
            </a:extLst>
          </p:cNvPr>
          <p:cNvSpPr txBox="1"/>
          <p:nvPr/>
        </p:nvSpPr>
        <p:spPr>
          <a:xfrm>
            <a:off x="6513750" y="1251663"/>
            <a:ext cx="2212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400" dirty="0">
                <a:solidFill>
                  <a:srgbClr val="151928"/>
                </a:solidFill>
                <a:latin typeface="+mj-lt"/>
              </a:rPr>
              <a:t>Traffic forecasting 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1232079-8ABC-4133-95FD-382A40ADF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071" y="3039679"/>
            <a:ext cx="3333750" cy="176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886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 idea of Classifier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E89BA1-3CFD-4404-B561-4FDC961B2A93}"/>
              </a:ext>
            </a:extLst>
          </p:cNvPr>
          <p:cNvSpPr txBox="1"/>
          <p:nvPr/>
        </p:nvSpPr>
        <p:spPr>
          <a:xfrm>
            <a:off x="3938400" y="1334031"/>
            <a:ext cx="127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SG" sz="2000" b="0" i="0" dirty="0">
                <a:effectLst/>
                <a:latin typeface="+mj-lt"/>
              </a:rPr>
              <a:t>Classifier</a:t>
            </a:r>
            <a:endParaRPr lang="en-SG" sz="16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4572AE-00CC-4198-950C-8055D8327A9B}"/>
              </a:ext>
            </a:extLst>
          </p:cNvPr>
          <p:cNvSpPr txBox="1"/>
          <p:nvPr/>
        </p:nvSpPr>
        <p:spPr>
          <a:xfrm>
            <a:off x="1670400" y="1334031"/>
            <a:ext cx="127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SG" sz="2000" b="0" i="0" dirty="0">
                <a:effectLst/>
                <a:latin typeface="+mj-lt"/>
              </a:rPr>
              <a:t>Features</a:t>
            </a:r>
            <a:endParaRPr lang="en-SG" sz="1600" dirty="0">
              <a:latin typeface="+mj-lt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D509202-5A02-4AF1-8BB8-324E8F15F61D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2944800" y="1534086"/>
            <a:ext cx="993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E9BF5D3-ED8E-47C8-A5A6-787566368883}"/>
              </a:ext>
            </a:extLst>
          </p:cNvPr>
          <p:cNvSpPr txBox="1"/>
          <p:nvPr/>
        </p:nvSpPr>
        <p:spPr>
          <a:xfrm>
            <a:off x="6336000" y="1334031"/>
            <a:ext cx="273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SG" sz="2000" dirty="0">
                <a:latin typeface="+mj-lt"/>
              </a:rPr>
              <a:t>Who is the murder? </a:t>
            </a:r>
            <a:endParaRPr lang="en-SG" sz="1600" dirty="0">
              <a:latin typeface="+mj-l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6D047F-D70A-4EDB-AE1F-7F6A599EB00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263200" y="1534086"/>
            <a:ext cx="1072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46302A5A-5862-4D39-B37E-233D89B7C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50" y="1856440"/>
            <a:ext cx="7826400" cy="291854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C10F54E-4336-478D-9C46-DFFAA7A5684A}"/>
              </a:ext>
            </a:extLst>
          </p:cNvPr>
          <p:cNvSpPr txBox="1"/>
          <p:nvPr/>
        </p:nvSpPr>
        <p:spPr>
          <a:xfrm>
            <a:off x="-68400" y="4897279"/>
            <a:ext cx="5461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 dirty="0"/>
              <a:t>From   </a:t>
            </a:r>
            <a:r>
              <a:rPr lang="en-SG" sz="1000" dirty="0">
                <a:hlinkClick r:id="rId3"/>
              </a:rPr>
              <a:t>https://www.youtube.com/watch?v=eybCCtNKwzA&amp;ab_channel=Hung-yiLee</a:t>
            </a:r>
            <a:r>
              <a:rPr lang="en-SG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6004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GNN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E89BA1-3CFD-4404-B561-4FDC961B2A93}"/>
              </a:ext>
            </a:extLst>
          </p:cNvPr>
          <p:cNvSpPr txBox="1"/>
          <p:nvPr/>
        </p:nvSpPr>
        <p:spPr>
          <a:xfrm>
            <a:off x="3938400" y="1334031"/>
            <a:ext cx="127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SG" sz="2000" b="0" i="0" dirty="0">
                <a:effectLst/>
                <a:latin typeface="+mj-lt"/>
              </a:rPr>
              <a:t>Classifier</a:t>
            </a:r>
            <a:endParaRPr lang="en-SG" sz="16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4572AE-00CC-4198-950C-8055D8327A9B}"/>
              </a:ext>
            </a:extLst>
          </p:cNvPr>
          <p:cNvSpPr txBox="1"/>
          <p:nvPr/>
        </p:nvSpPr>
        <p:spPr>
          <a:xfrm>
            <a:off x="1670400" y="1334031"/>
            <a:ext cx="127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SG" sz="2000" b="0" i="0" dirty="0">
                <a:effectLst/>
                <a:latin typeface="+mj-lt"/>
              </a:rPr>
              <a:t>Features</a:t>
            </a:r>
            <a:endParaRPr lang="en-SG" sz="1600" dirty="0">
              <a:latin typeface="+mj-lt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D509202-5A02-4AF1-8BB8-324E8F15F61D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2944800" y="1534086"/>
            <a:ext cx="993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E9BF5D3-ED8E-47C8-A5A6-787566368883}"/>
              </a:ext>
            </a:extLst>
          </p:cNvPr>
          <p:cNvSpPr txBox="1"/>
          <p:nvPr/>
        </p:nvSpPr>
        <p:spPr>
          <a:xfrm>
            <a:off x="6336000" y="1334031"/>
            <a:ext cx="273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SG" sz="2000" dirty="0">
                <a:latin typeface="+mj-lt"/>
              </a:rPr>
              <a:t>Who is the murder? </a:t>
            </a:r>
            <a:endParaRPr lang="en-SG" sz="1600" dirty="0">
              <a:latin typeface="+mj-l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6D047F-D70A-4EDB-AE1F-7F6A599EB00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263200" y="1534086"/>
            <a:ext cx="1072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C10F54E-4336-478D-9C46-DFFAA7A5684A}"/>
              </a:ext>
            </a:extLst>
          </p:cNvPr>
          <p:cNvSpPr txBox="1"/>
          <p:nvPr/>
        </p:nvSpPr>
        <p:spPr>
          <a:xfrm>
            <a:off x="-68400" y="4897279"/>
            <a:ext cx="5461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 dirty="0"/>
              <a:t>From   </a:t>
            </a:r>
            <a:r>
              <a:rPr lang="en-SG" sz="1000" dirty="0">
                <a:hlinkClick r:id="rId2"/>
              </a:rPr>
              <a:t>https://www.youtube.com/watch?v=eybCCtNKwzA&amp;ab_channel=Hung-yiLee</a:t>
            </a:r>
            <a:r>
              <a:rPr lang="en-SG" sz="1000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7B6D15-986A-481B-B186-44B6F9AE9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50" y="1856440"/>
            <a:ext cx="7826400" cy="291854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86EA53-7C2B-485F-B8B2-96B7CA849DFA}"/>
              </a:ext>
            </a:extLst>
          </p:cNvPr>
          <p:cNvCxnSpPr/>
          <p:nvPr/>
        </p:nvCxnSpPr>
        <p:spPr>
          <a:xfrm>
            <a:off x="2757600" y="2571750"/>
            <a:ext cx="6408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16EBC0-52C3-4041-8F4F-685FE06BF5B0}"/>
              </a:ext>
            </a:extLst>
          </p:cNvPr>
          <p:cNvCxnSpPr/>
          <p:nvPr/>
        </p:nvCxnSpPr>
        <p:spPr>
          <a:xfrm>
            <a:off x="2757600" y="3831750"/>
            <a:ext cx="640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5A096E4-BE58-42A2-82BD-3D63B214243A}"/>
              </a:ext>
            </a:extLst>
          </p:cNvPr>
          <p:cNvCxnSpPr>
            <a:cxnSpLocks/>
          </p:cNvCxnSpPr>
          <p:nvPr/>
        </p:nvCxnSpPr>
        <p:spPr>
          <a:xfrm>
            <a:off x="5162400" y="2694150"/>
            <a:ext cx="77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4065F2C-1C38-4947-9B0D-70F7ECBF8581}"/>
              </a:ext>
            </a:extLst>
          </p:cNvPr>
          <p:cNvSpPr/>
          <p:nvPr/>
        </p:nvSpPr>
        <p:spPr>
          <a:xfrm>
            <a:off x="437850" y="2694150"/>
            <a:ext cx="381600" cy="1029600"/>
          </a:xfrm>
          <a:custGeom>
            <a:avLst/>
            <a:gdLst>
              <a:gd name="connsiteX0" fmla="*/ 324029 w 360029"/>
              <a:gd name="connsiteY0" fmla="*/ 0 h 1029600"/>
              <a:gd name="connsiteX1" fmla="*/ 223229 w 360029"/>
              <a:gd name="connsiteY1" fmla="*/ 43200 h 1029600"/>
              <a:gd name="connsiteX2" fmla="*/ 165629 w 360029"/>
              <a:gd name="connsiteY2" fmla="*/ 93600 h 1029600"/>
              <a:gd name="connsiteX3" fmla="*/ 36029 w 360029"/>
              <a:gd name="connsiteY3" fmla="*/ 266400 h 1029600"/>
              <a:gd name="connsiteX4" fmla="*/ 29 w 360029"/>
              <a:gd name="connsiteY4" fmla="*/ 453600 h 1029600"/>
              <a:gd name="connsiteX5" fmla="*/ 21629 w 360029"/>
              <a:gd name="connsiteY5" fmla="*/ 604800 h 1029600"/>
              <a:gd name="connsiteX6" fmla="*/ 50429 w 360029"/>
              <a:gd name="connsiteY6" fmla="*/ 676800 h 1029600"/>
              <a:gd name="connsiteX7" fmla="*/ 144029 w 360029"/>
              <a:gd name="connsiteY7" fmla="*/ 828000 h 1029600"/>
              <a:gd name="connsiteX8" fmla="*/ 194429 w 360029"/>
              <a:gd name="connsiteY8" fmla="*/ 878400 h 1029600"/>
              <a:gd name="connsiteX9" fmla="*/ 244829 w 360029"/>
              <a:gd name="connsiteY9" fmla="*/ 936000 h 1029600"/>
              <a:gd name="connsiteX10" fmla="*/ 266429 w 360029"/>
              <a:gd name="connsiteY10" fmla="*/ 950400 h 1029600"/>
              <a:gd name="connsiteX11" fmla="*/ 324029 w 360029"/>
              <a:gd name="connsiteY11" fmla="*/ 1000800 h 1029600"/>
              <a:gd name="connsiteX12" fmla="*/ 360029 w 360029"/>
              <a:gd name="connsiteY12" fmla="*/ 1029600 h 10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0029" h="1029600">
                <a:moveTo>
                  <a:pt x="324029" y="0"/>
                </a:moveTo>
                <a:cubicBezTo>
                  <a:pt x="290429" y="14400"/>
                  <a:pt x="254701" y="24603"/>
                  <a:pt x="223229" y="43200"/>
                </a:cubicBezTo>
                <a:cubicBezTo>
                  <a:pt x="201265" y="56179"/>
                  <a:pt x="183264" y="75164"/>
                  <a:pt x="165629" y="93600"/>
                </a:cubicBezTo>
                <a:cubicBezTo>
                  <a:pt x="62421" y="201499"/>
                  <a:pt x="82714" y="173030"/>
                  <a:pt x="36029" y="266400"/>
                </a:cubicBezTo>
                <a:cubicBezTo>
                  <a:pt x="27981" y="301275"/>
                  <a:pt x="-1060" y="416570"/>
                  <a:pt x="29" y="453600"/>
                </a:cubicBezTo>
                <a:cubicBezTo>
                  <a:pt x="1526" y="504490"/>
                  <a:pt x="10415" y="555139"/>
                  <a:pt x="21629" y="604800"/>
                </a:cubicBezTo>
                <a:cubicBezTo>
                  <a:pt x="27322" y="630014"/>
                  <a:pt x="38869" y="653680"/>
                  <a:pt x="50429" y="676800"/>
                </a:cubicBezTo>
                <a:cubicBezTo>
                  <a:pt x="67219" y="710381"/>
                  <a:pt x="112772" y="791534"/>
                  <a:pt x="144029" y="828000"/>
                </a:cubicBezTo>
                <a:cubicBezTo>
                  <a:pt x="159491" y="846039"/>
                  <a:pt x="178784" y="860520"/>
                  <a:pt x="194429" y="878400"/>
                </a:cubicBezTo>
                <a:cubicBezTo>
                  <a:pt x="211229" y="897600"/>
                  <a:pt x="226789" y="917960"/>
                  <a:pt x="244829" y="936000"/>
                </a:cubicBezTo>
                <a:cubicBezTo>
                  <a:pt x="250948" y="942119"/>
                  <a:pt x="259917" y="944702"/>
                  <a:pt x="266429" y="950400"/>
                </a:cubicBezTo>
                <a:cubicBezTo>
                  <a:pt x="397369" y="1064972"/>
                  <a:pt x="243019" y="940042"/>
                  <a:pt x="324029" y="1000800"/>
                </a:cubicBezTo>
                <a:cubicBezTo>
                  <a:pt x="336323" y="1010020"/>
                  <a:pt x="360029" y="1029600"/>
                  <a:pt x="360029" y="102960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5B10C97-ECFE-4B18-9303-F05B2DD26411}"/>
              </a:ext>
            </a:extLst>
          </p:cNvPr>
          <p:cNvSpPr/>
          <p:nvPr/>
        </p:nvSpPr>
        <p:spPr>
          <a:xfrm>
            <a:off x="5184000" y="2743200"/>
            <a:ext cx="2549252" cy="1274400"/>
          </a:xfrm>
          <a:custGeom>
            <a:avLst/>
            <a:gdLst>
              <a:gd name="connsiteX0" fmla="*/ 0 w 2549252"/>
              <a:gd name="connsiteY0" fmla="*/ 0 h 1274400"/>
              <a:gd name="connsiteX1" fmla="*/ 208800 w 2549252"/>
              <a:gd name="connsiteY1" fmla="*/ 194400 h 1274400"/>
              <a:gd name="connsiteX2" fmla="*/ 316800 w 2549252"/>
              <a:gd name="connsiteY2" fmla="*/ 316800 h 1274400"/>
              <a:gd name="connsiteX3" fmla="*/ 374400 w 2549252"/>
              <a:gd name="connsiteY3" fmla="*/ 403200 h 1274400"/>
              <a:gd name="connsiteX4" fmla="*/ 453600 w 2549252"/>
              <a:gd name="connsiteY4" fmla="*/ 547200 h 1274400"/>
              <a:gd name="connsiteX5" fmla="*/ 482400 w 2549252"/>
              <a:gd name="connsiteY5" fmla="*/ 619200 h 1274400"/>
              <a:gd name="connsiteX6" fmla="*/ 525600 w 2549252"/>
              <a:gd name="connsiteY6" fmla="*/ 684000 h 1274400"/>
              <a:gd name="connsiteX7" fmla="*/ 626400 w 2549252"/>
              <a:gd name="connsiteY7" fmla="*/ 864000 h 1274400"/>
              <a:gd name="connsiteX8" fmla="*/ 684000 w 2549252"/>
              <a:gd name="connsiteY8" fmla="*/ 950400 h 1274400"/>
              <a:gd name="connsiteX9" fmla="*/ 864000 w 2549252"/>
              <a:gd name="connsiteY9" fmla="*/ 1116000 h 1274400"/>
              <a:gd name="connsiteX10" fmla="*/ 1245600 w 2549252"/>
              <a:gd name="connsiteY10" fmla="*/ 1267200 h 1274400"/>
              <a:gd name="connsiteX11" fmla="*/ 1404000 w 2549252"/>
              <a:gd name="connsiteY11" fmla="*/ 1274400 h 1274400"/>
              <a:gd name="connsiteX12" fmla="*/ 1972800 w 2549252"/>
              <a:gd name="connsiteY12" fmla="*/ 1224000 h 1274400"/>
              <a:gd name="connsiteX13" fmla="*/ 2318400 w 2549252"/>
              <a:gd name="connsiteY13" fmla="*/ 1116000 h 1274400"/>
              <a:gd name="connsiteX14" fmla="*/ 2426400 w 2549252"/>
              <a:gd name="connsiteY14" fmla="*/ 1000800 h 1274400"/>
              <a:gd name="connsiteX15" fmla="*/ 2462400 w 2549252"/>
              <a:gd name="connsiteY15" fmla="*/ 900000 h 1274400"/>
              <a:gd name="connsiteX16" fmla="*/ 2527200 w 2549252"/>
              <a:gd name="connsiteY16" fmla="*/ 799200 h 1274400"/>
              <a:gd name="connsiteX17" fmla="*/ 2534400 w 2549252"/>
              <a:gd name="connsiteY17" fmla="*/ 763200 h 1274400"/>
              <a:gd name="connsiteX18" fmla="*/ 2548800 w 2549252"/>
              <a:gd name="connsiteY18" fmla="*/ 712800 h 1274400"/>
              <a:gd name="connsiteX19" fmla="*/ 2548800 w 2549252"/>
              <a:gd name="connsiteY19" fmla="*/ 691200 h 127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549252" h="1274400">
                <a:moveTo>
                  <a:pt x="0" y="0"/>
                </a:moveTo>
                <a:cubicBezTo>
                  <a:pt x="112559" y="45024"/>
                  <a:pt x="31330" y="6789"/>
                  <a:pt x="208800" y="194400"/>
                </a:cubicBezTo>
                <a:cubicBezTo>
                  <a:pt x="227264" y="213919"/>
                  <a:pt x="291568" y="281055"/>
                  <a:pt x="316800" y="316800"/>
                </a:cubicBezTo>
                <a:cubicBezTo>
                  <a:pt x="336761" y="345078"/>
                  <a:pt x="356729" y="373438"/>
                  <a:pt x="374400" y="403200"/>
                </a:cubicBezTo>
                <a:cubicBezTo>
                  <a:pt x="402368" y="450304"/>
                  <a:pt x="433255" y="496337"/>
                  <a:pt x="453600" y="547200"/>
                </a:cubicBezTo>
                <a:cubicBezTo>
                  <a:pt x="463200" y="571200"/>
                  <a:pt x="470361" y="596326"/>
                  <a:pt x="482400" y="619200"/>
                </a:cubicBezTo>
                <a:cubicBezTo>
                  <a:pt x="494491" y="642172"/>
                  <a:pt x="511200" y="662400"/>
                  <a:pt x="525600" y="684000"/>
                </a:cubicBezTo>
                <a:cubicBezTo>
                  <a:pt x="561612" y="804041"/>
                  <a:pt x="529559" y="726385"/>
                  <a:pt x="626400" y="864000"/>
                </a:cubicBezTo>
                <a:cubicBezTo>
                  <a:pt x="646320" y="892307"/>
                  <a:pt x="661474" y="924120"/>
                  <a:pt x="684000" y="950400"/>
                </a:cubicBezTo>
                <a:cubicBezTo>
                  <a:pt x="717849" y="989891"/>
                  <a:pt x="807076" y="1080159"/>
                  <a:pt x="864000" y="1116000"/>
                </a:cubicBezTo>
                <a:cubicBezTo>
                  <a:pt x="981450" y="1189950"/>
                  <a:pt x="1107259" y="1245680"/>
                  <a:pt x="1245600" y="1267200"/>
                </a:cubicBezTo>
                <a:cubicBezTo>
                  <a:pt x="1297826" y="1275324"/>
                  <a:pt x="1351200" y="1272000"/>
                  <a:pt x="1404000" y="1274400"/>
                </a:cubicBezTo>
                <a:cubicBezTo>
                  <a:pt x="1593600" y="1257600"/>
                  <a:pt x="1784159" y="1249394"/>
                  <a:pt x="1972800" y="1224000"/>
                </a:cubicBezTo>
                <a:cubicBezTo>
                  <a:pt x="2047965" y="1213882"/>
                  <a:pt x="2245074" y="1141505"/>
                  <a:pt x="2318400" y="1116000"/>
                </a:cubicBezTo>
                <a:cubicBezTo>
                  <a:pt x="2345496" y="1088904"/>
                  <a:pt x="2406219" y="1030154"/>
                  <a:pt x="2426400" y="1000800"/>
                </a:cubicBezTo>
                <a:cubicBezTo>
                  <a:pt x="2470925" y="936037"/>
                  <a:pt x="2427644" y="966353"/>
                  <a:pt x="2462400" y="900000"/>
                </a:cubicBezTo>
                <a:cubicBezTo>
                  <a:pt x="2480934" y="864616"/>
                  <a:pt x="2527200" y="799200"/>
                  <a:pt x="2527200" y="799200"/>
                </a:cubicBezTo>
                <a:cubicBezTo>
                  <a:pt x="2529600" y="787200"/>
                  <a:pt x="2531432" y="775072"/>
                  <a:pt x="2534400" y="763200"/>
                </a:cubicBezTo>
                <a:cubicBezTo>
                  <a:pt x="2541238" y="735846"/>
                  <a:pt x="2544311" y="744225"/>
                  <a:pt x="2548800" y="712800"/>
                </a:cubicBezTo>
                <a:cubicBezTo>
                  <a:pt x="2549818" y="705672"/>
                  <a:pt x="2548800" y="698400"/>
                  <a:pt x="2548800" y="69120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0289F0-5EA7-4918-981F-045D7159BEBB}"/>
              </a:ext>
            </a:extLst>
          </p:cNvPr>
          <p:cNvSpPr txBox="1"/>
          <p:nvPr/>
        </p:nvSpPr>
        <p:spPr>
          <a:xfrm>
            <a:off x="2670300" y="1926231"/>
            <a:ext cx="8154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Sister- brother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60E949-2233-4AA6-AF0B-FF155FBA3DBB}"/>
              </a:ext>
            </a:extLst>
          </p:cNvPr>
          <p:cNvSpPr txBox="1"/>
          <p:nvPr/>
        </p:nvSpPr>
        <p:spPr>
          <a:xfrm>
            <a:off x="5022600" y="2201722"/>
            <a:ext cx="1050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colleague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3117A3-8DBE-4C11-8235-16B1495F262B}"/>
              </a:ext>
            </a:extLst>
          </p:cNvPr>
          <p:cNvSpPr txBox="1"/>
          <p:nvPr/>
        </p:nvSpPr>
        <p:spPr>
          <a:xfrm>
            <a:off x="-92850" y="2138342"/>
            <a:ext cx="9123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Husband-wife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1B73A4-269F-4142-A0B4-B013DC61BDF3}"/>
              </a:ext>
            </a:extLst>
          </p:cNvPr>
          <p:cNvSpPr txBox="1"/>
          <p:nvPr/>
        </p:nvSpPr>
        <p:spPr>
          <a:xfrm>
            <a:off x="6567150" y="4054950"/>
            <a:ext cx="110805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Neighbour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79DBC4-24D5-44D2-9854-7D46691F77EE}"/>
              </a:ext>
            </a:extLst>
          </p:cNvPr>
          <p:cNvSpPr txBox="1"/>
          <p:nvPr/>
        </p:nvSpPr>
        <p:spPr>
          <a:xfrm>
            <a:off x="2670300" y="3242151"/>
            <a:ext cx="9657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Teacher-student</a:t>
            </a:r>
          </a:p>
        </p:txBody>
      </p:sp>
    </p:spTree>
    <p:extLst>
      <p:ext uri="{BB962C8B-B14F-4D97-AF65-F5344CB8AC3E}">
        <p14:creationId xmlns:p14="http://schemas.microsoft.com/office/powerpoint/2010/main" val="36163452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0.17.1.1417"/>
  <p:tag name="SLIDO_PRESENTATION_ID" val="00000000-0000-0000-0000-000000000000"/>
  <p:tag name="SLIDO_EVENT_UUID" val="8dd10cc2-e951-44f8-8bbf-ec9b17413f90"/>
  <p:tag name="SLIDO_EVENT_SECTION_UUID" val="807de3c4-e6eb-4c5a-8c50-79184318ff39"/>
</p:tagLst>
</file>

<file path=ppt/theme/theme1.xml><?xml version="1.0" encoding="utf-8"?>
<a:theme xmlns:a="http://schemas.openxmlformats.org/drawingml/2006/main" name="Office Theme">
  <a:themeElements>
    <a:clrScheme name="Paper">
      <a:dk1>
        <a:srgbClr val="000000"/>
      </a:dk1>
      <a:lt1>
        <a:srgbClr val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5745</TotalTime>
  <Words>2167</Words>
  <Application>Microsoft Office PowerPoint</Application>
  <PresentationFormat>On-screen Show (16:9)</PresentationFormat>
  <Paragraphs>623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Cambria Math</vt:lpstr>
      <vt:lpstr>Calibri</vt:lpstr>
      <vt:lpstr>Office Theme</vt:lpstr>
      <vt:lpstr>PowerPoint Presentation</vt:lpstr>
      <vt:lpstr>History</vt:lpstr>
      <vt:lpstr>Why do we need Graph Neural Network </vt:lpstr>
      <vt:lpstr>Representation of Real-World Data as Graph </vt:lpstr>
      <vt:lpstr>Graph Neural Network </vt:lpstr>
      <vt:lpstr>Graph Neural Network </vt:lpstr>
      <vt:lpstr>Applications Graph Neural Network </vt:lpstr>
      <vt:lpstr>Basic idea of Classifier</vt:lpstr>
      <vt:lpstr>GNN</vt:lpstr>
      <vt:lpstr>Convolutional Neural Network (CNN) </vt:lpstr>
      <vt:lpstr>CNN</vt:lpstr>
      <vt:lpstr>CNN</vt:lpstr>
      <vt:lpstr>CNN</vt:lpstr>
      <vt:lpstr>CNN</vt:lpstr>
      <vt:lpstr>CNN</vt:lpstr>
      <vt:lpstr>GNN</vt:lpstr>
      <vt:lpstr>GNN</vt:lpstr>
      <vt:lpstr>Spatial-based convolution </vt:lpstr>
      <vt:lpstr>Spatial-based convolution </vt:lpstr>
      <vt:lpstr>Aggregation: Sum </vt:lpstr>
      <vt:lpstr>Aggregation: Sum </vt:lpstr>
      <vt:lpstr>Aggregation: Mean </vt:lpstr>
      <vt:lpstr>Aggregation: Mean </vt:lpstr>
      <vt:lpstr>Aggregation: Mean </vt:lpstr>
      <vt:lpstr>Aggregation: Weighted Sum </vt:lpstr>
      <vt:lpstr>Aggregation: Weighted Sum </vt:lpstr>
      <vt:lpstr>Aggregation: Weighted Sum </vt:lpstr>
      <vt:lpstr>Aggregation: Weighted Sum </vt:lpstr>
      <vt:lpstr>Spatial-based convolution </vt:lpstr>
      <vt:lpstr> Types of prediction tasks on graphs</vt:lpstr>
      <vt:lpstr>Graph Level Prediction </vt:lpstr>
      <vt:lpstr>Node Level Prediction </vt:lpstr>
      <vt:lpstr>Node Level Prediction </vt:lpstr>
      <vt:lpstr>Edge Level Prediction </vt:lpstr>
      <vt:lpstr>Classification </vt:lpstr>
      <vt:lpstr>GNN</vt:lpstr>
      <vt:lpstr>Node embedding</vt:lpstr>
      <vt:lpstr>Node embedding</vt:lpstr>
      <vt:lpstr>Graph </vt:lpstr>
      <vt:lpstr>Node embedding</vt:lpstr>
      <vt:lpstr>Learning node embedding</vt:lpstr>
      <vt:lpstr>“Shallow” Encoding </vt:lpstr>
      <vt:lpstr>“Shallow” Encoding </vt:lpstr>
      <vt:lpstr>Framework </vt:lpstr>
      <vt:lpstr>Framework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Yeshwant Singh</cp:lastModifiedBy>
  <cp:revision>670</cp:revision>
  <dcterms:modified xsi:type="dcterms:W3CDTF">2023-04-28T10:17:51Z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0.17.1.1417</vt:lpwstr>
  </property>
</Properties>
</file>